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705" r:id="rId7"/>
    <p:sldMasterId id="2147483734" r:id="rId8"/>
    <p:sldMasterId id="2147483782" r:id="rId9"/>
    <p:sldMasterId id="2147483844" r:id="rId10"/>
    <p:sldMasterId id="2147483854" r:id="rId11"/>
    <p:sldMasterId id="2147483990" r:id="rId12"/>
    <p:sldMasterId id="2147484204" r:id="rId13"/>
    <p:sldMasterId id="2147485324" r:id="rId14"/>
  </p:sldMasterIdLst>
  <p:notesMasterIdLst>
    <p:notesMasterId r:id="rId22"/>
  </p:notesMasterIdLst>
  <p:handoutMasterIdLst>
    <p:handoutMasterId r:id="rId23"/>
  </p:handoutMasterIdLst>
  <p:sldIdLst>
    <p:sldId id="4623" r:id="rId15"/>
    <p:sldId id="4765" r:id="rId16"/>
    <p:sldId id="4766" r:id="rId17"/>
    <p:sldId id="4767" r:id="rId18"/>
    <p:sldId id="4768" r:id="rId19"/>
    <p:sldId id="4769" r:id="rId20"/>
    <p:sldId id="4624" r:id="rId21"/>
  </p:sldIdLst>
  <p:sldSz cx="9144000" cy="5143500" type="screen16x9"/>
  <p:notesSz cx="6797675" cy="9872663"/>
  <p:defaultTextStyle>
    <a:defPPr>
      <a:defRPr lang="ru-RU"/>
    </a:defPPr>
    <a:lvl1pPr marL="0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2069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4139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36209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48279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60348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72417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84486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96556" algn="l" defTabSz="102413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8E5295D-F174-4536-89E1-FCAF0D277148}">
          <p14:sldIdLst/>
        </p14:section>
        <p14:section name="Раздел без заголовка" id="{5ED2BBCA-C33F-47C7-867B-DA4930B238A1}">
          <p14:sldIdLst>
            <p14:sldId id="4623"/>
            <p14:sldId id="4765"/>
            <p14:sldId id="4766"/>
            <p14:sldId id="4767"/>
            <p14:sldId id="4768"/>
            <p14:sldId id="4769"/>
            <p14:sldId id="46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245" userDrawn="1">
          <p15:clr>
            <a:srgbClr val="A4A3A4"/>
          </p15:clr>
        </p15:guide>
        <p15:guide id="3" orient="horz" pos="1711" userDrawn="1">
          <p15:clr>
            <a:srgbClr val="A4A3A4"/>
          </p15:clr>
        </p15:guide>
        <p15:guide id="4" orient="horz" pos="1665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121" userDrawn="1">
          <p15:clr>
            <a:srgbClr val="A4A3A4"/>
          </p15:clr>
        </p15:guide>
        <p15:guide id="7" orient="horz" pos="13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42" userDrawn="1">
          <p15:clr>
            <a:srgbClr val="A4A3A4"/>
          </p15:clr>
        </p15:guide>
        <p15:guide id="3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kimbayeva, Assel" initials="SA" lastIdx="2" clrIdx="0"/>
  <p:cmAuthor id="2" name="Бекбатырова А.Т." initials="БА" lastIdx="2" clrIdx="1">
    <p:extLst>
      <p:ext uri="{19B8F6BF-5375-455C-9EA6-DF929625EA0E}">
        <p15:presenceInfo xmlns:p15="http://schemas.microsoft.com/office/powerpoint/2012/main" userId="S-1-5-21-3023701271-3195250361-758209220-5579" providerId="AD"/>
      </p:ext>
    </p:extLst>
  </p:cmAuthor>
  <p:cmAuthor id="3" name="Искакова Алия" initials="ИА" lastIdx="1" clrIdx="2">
    <p:extLst>
      <p:ext uri="{19B8F6BF-5375-455C-9EA6-DF929625EA0E}">
        <p15:presenceInfo xmlns:p15="http://schemas.microsoft.com/office/powerpoint/2012/main" userId="S-1-5-21-1952021247-556522819-467994878-40839" providerId="AD"/>
      </p:ext>
    </p:extLst>
  </p:cmAuthor>
  <p:cmAuthor id="4" name="Медведева Евгения" initials="МЕ" lastIdx="1" clrIdx="3">
    <p:extLst>
      <p:ext uri="{19B8F6BF-5375-455C-9EA6-DF929625EA0E}">
        <p15:presenceInfo xmlns:p15="http://schemas.microsoft.com/office/powerpoint/2012/main" userId="S-1-5-21-1952021247-556522819-467994878-76519" providerId="AD"/>
      </p:ext>
    </p:extLst>
  </p:cmAuthor>
  <p:cmAuthor id="5" name="Искакова Алия" initials="ИА [2]" lastIdx="1" clrIdx="4">
    <p:extLst>
      <p:ext uri="{19B8F6BF-5375-455C-9EA6-DF929625EA0E}">
        <p15:presenceInfo xmlns:p15="http://schemas.microsoft.com/office/powerpoint/2012/main" userId="Искакова Ал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C50"/>
    <a:srgbClr val="755B61"/>
    <a:srgbClr val="3333CC"/>
    <a:srgbClr val="003366"/>
    <a:srgbClr val="FFFFFF"/>
    <a:srgbClr val="CBD3EC"/>
    <a:srgbClr val="BBB177"/>
    <a:srgbClr val="BBB487"/>
    <a:srgbClr val="E7EAF6"/>
    <a:srgbClr val="F5C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40" autoAdjust="0"/>
  </p:normalViewPr>
  <p:slideViewPr>
    <p:cSldViewPr>
      <p:cViewPr varScale="1">
        <p:scale>
          <a:sx n="151" d="100"/>
          <a:sy n="151" d="100"/>
        </p:scale>
        <p:origin x="120" y="126"/>
      </p:cViewPr>
      <p:guideLst>
        <p:guide orient="horz" pos="1620"/>
        <p:guide pos="2245"/>
        <p:guide orient="horz" pos="1711"/>
        <p:guide orient="horz" pos="1665"/>
        <p:guide pos="2880"/>
        <p:guide orient="horz" pos="1121"/>
        <p:guide orient="horz" pos="1302"/>
      </p:guideLst>
    </p:cSldViewPr>
  </p:slideViewPr>
  <p:outlineViewPr>
    <p:cViewPr>
      <p:scale>
        <a:sx n="100" d="100"/>
        <a:sy n="100" d="100"/>
      </p:scale>
      <p:origin x="0" y="-234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3202" y="48"/>
      </p:cViewPr>
      <p:guideLst>
        <p:guide orient="horz" pos="3111"/>
        <p:guide pos="2142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2.xml"/><Relationship Id="rId13" Type="http://schemas.openxmlformats.org/officeDocument/2006/relationships/slideMaster" Target="slideMasters/slideMaster7.xml"/><Relationship Id="rId18" Type="http://schemas.openxmlformats.org/officeDocument/2006/relationships/slide" Target="slides/slide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1.xml"/><Relationship Id="rId12" Type="http://schemas.openxmlformats.org/officeDocument/2006/relationships/slideMaster" Target="slideMasters/slideMaster6.xml"/><Relationship Id="rId17" Type="http://schemas.openxmlformats.org/officeDocument/2006/relationships/slide" Target="slides/slide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5.xml"/><Relationship Id="rId24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4.xml"/><Relationship Id="rId19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3.xml"/><Relationship Id="rId14" Type="http://schemas.openxmlformats.org/officeDocument/2006/relationships/slideMaster" Target="slideMasters/slideMaster8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51" y="0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/>
          <a:lstStyle>
            <a:lvl1pPr algn="r">
              <a:defRPr sz="1200"/>
            </a:lvl1pPr>
          </a:lstStyle>
          <a:p>
            <a:fld id="{8D724790-8D0D-4DD2-BE3F-107CBF0FB9C3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8" y="9377321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51" y="9377321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 anchor="b"/>
          <a:lstStyle>
            <a:lvl1pPr algn="r">
              <a:defRPr sz="1200"/>
            </a:lvl1pPr>
          </a:lstStyle>
          <a:p>
            <a:fld id="{8203BF72-F7E5-48AA-9C4A-9C4D2040D3E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444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1" y="0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/>
          <a:lstStyle>
            <a:lvl1pPr algn="r">
              <a:defRPr sz="1200"/>
            </a:lvl1pPr>
          </a:lstStyle>
          <a:p>
            <a:fld id="{CD12ED33-C993-46A8-A8FA-5AD3105C2206}" type="datetimeFigureOut">
              <a:rPr lang="ru-RU" smtClean="0"/>
              <a:t>18.11.2022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6" tIns="45567" rIns="91136" bIns="45567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21"/>
            <a:ext cx="5438140" cy="4442699"/>
          </a:xfrm>
          <a:prstGeom prst="rect">
            <a:avLst/>
          </a:prstGeom>
        </p:spPr>
        <p:txBody>
          <a:bodyPr vert="horz" lIns="91136" tIns="45567" rIns="91136" bIns="4556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8" y="9377321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1" y="9377321"/>
            <a:ext cx="2945659" cy="493634"/>
          </a:xfrm>
          <a:prstGeom prst="rect">
            <a:avLst/>
          </a:prstGeom>
        </p:spPr>
        <p:txBody>
          <a:bodyPr vert="horz" lIns="91136" tIns="45567" rIns="91136" bIns="45567" rtlCol="0" anchor="b"/>
          <a:lstStyle>
            <a:lvl1pPr algn="r">
              <a:defRPr sz="1200"/>
            </a:lvl1pPr>
          </a:lstStyle>
          <a:p>
            <a:fld id="{1D92896B-0735-41B6-B368-F7FC222F6D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462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4005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68008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52012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36017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20021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04026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88030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72033" algn="l" defTabSz="76800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0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2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4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8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6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7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60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171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76" y="121500"/>
            <a:ext cx="8502251" cy="623700"/>
          </a:xfrm>
        </p:spPr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876" y="1131570"/>
            <a:ext cx="8502251" cy="3442716"/>
          </a:xfrm>
        </p:spPr>
        <p:txBody>
          <a:bodyPr lIns="0" tIns="0" rIns="0" bIns="0"/>
          <a:lstStyle>
            <a:lvl1pPr>
              <a:spcBef>
                <a:spcPts val="288"/>
              </a:spcBef>
              <a:defRPr/>
            </a:lvl1pPr>
            <a:lvl2pPr marL="342900" indent="-172800">
              <a:spcBef>
                <a:spcPts val="288"/>
              </a:spcBef>
              <a:defRPr/>
            </a:lvl2pPr>
            <a:lvl3pPr marL="685800" indent="-172800">
              <a:spcBef>
                <a:spcPts val="288"/>
              </a:spcBef>
              <a:defRPr/>
            </a:lvl3pPr>
            <a:lvl4pPr marL="1031400" indent="-175500">
              <a:spcBef>
                <a:spcPts val="288"/>
              </a:spcBef>
              <a:defRPr/>
            </a:lvl4pPr>
            <a:lvl5pPr marL="1544400" indent="-172800">
              <a:spcBef>
                <a:spcPts val="288"/>
              </a:spcBef>
              <a:defRPr/>
            </a:lvl5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9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601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7304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86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ru-RU" sz="1350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2" y="4767267"/>
            <a:ext cx="30861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ru-RU" sz="1350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579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AD836E51-50F5-4B5A-965C-54C85DC6DFD4}" type="slidenum">
              <a:rPr lang="ru-RU" sz="1350" smtClean="0">
                <a:solidFill>
                  <a:prstClr val="black"/>
                </a:solidFill>
              </a:rPr>
              <a:pPr defTabSz="685800"/>
              <a:t>‹#›</a:t>
            </a:fld>
            <a:endParaRPr lang="ru-RU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09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9" y="1197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" y="1197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028700" y="385763"/>
            <a:ext cx="2464595" cy="4308306"/>
            <a:chOff x="765676" y="761716"/>
            <a:chExt cx="2816319" cy="5389500"/>
          </a:xfrm>
        </p:grpSpPr>
        <p:pic>
          <p:nvPicPr>
            <p:cNvPr id="10" name="Рисунок 9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90" t="30000" r="18390" b="30000"/>
            <a:stretch/>
          </p:blipFill>
          <p:spPr>
            <a:xfrm>
              <a:off x="765676" y="4320000"/>
              <a:ext cx="2816319" cy="183121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Рисунок 10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738F05CE-3856-46D0-97F1-F94887BD06D0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79" r="11879"/>
            <a:stretch/>
          </p:blipFill>
          <p:spPr>
            <a:xfrm>
              <a:off x="765677" y="761716"/>
              <a:ext cx="2816318" cy="3442008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74540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8828530" y="4984240"/>
            <a:ext cx="263214" cy="18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fld id="{58FF180E-4D48-4488-A6B3-42D215296A51}" type="slidenum">
              <a:rPr lang="ru-RU" sz="610" smtClean="0">
                <a:solidFill>
                  <a:prstClr val="black"/>
                </a:solidFill>
              </a:rPr>
              <a:pPr defTabSz="685800"/>
              <a:t>‹#›</a:t>
            </a:fld>
            <a:endParaRPr lang="ru-RU" sz="610" dirty="0">
              <a:solidFill>
                <a:prstClr val="black"/>
              </a:solidFill>
            </a:endParaRPr>
          </a:p>
        </p:txBody>
      </p:sp>
      <p:grpSp>
        <p:nvGrpSpPr>
          <p:cNvPr id="3" name="Группа 2"/>
          <p:cNvGrpSpPr/>
          <p:nvPr userDrawn="1"/>
        </p:nvGrpSpPr>
        <p:grpSpPr>
          <a:xfrm>
            <a:off x="7836690" y="10730"/>
            <a:ext cx="1319902" cy="599124"/>
            <a:chOff x="10401295" y="128606"/>
            <a:chExt cx="1759869" cy="798832"/>
          </a:xfrm>
        </p:grpSpPr>
        <p:pic>
          <p:nvPicPr>
            <p:cNvPr id="4" name="Рисунок 3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D1E841E8-7F32-4663-9E7A-1E62546F0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68582" y="168209"/>
              <a:ext cx="792582" cy="759229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69" t="28413" r="18535" b="29487"/>
            <a:stretch/>
          </p:blipFill>
          <p:spPr>
            <a:xfrm>
              <a:off x="10401295" y="128606"/>
              <a:ext cx="1080000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339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69" y="1197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" y="1197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028700" y="385763"/>
            <a:ext cx="2464595" cy="4308306"/>
            <a:chOff x="765676" y="761716"/>
            <a:chExt cx="2816319" cy="5389500"/>
          </a:xfrm>
        </p:grpSpPr>
        <p:pic>
          <p:nvPicPr>
            <p:cNvPr id="10" name="Рисунок 9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90" t="30000" r="18390" b="30000"/>
            <a:stretch/>
          </p:blipFill>
          <p:spPr>
            <a:xfrm>
              <a:off x="765676" y="4320000"/>
              <a:ext cx="2816319" cy="183121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Рисунок 10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738F05CE-3856-46D0-97F1-F94887BD06D0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79" r="11879"/>
            <a:stretch/>
          </p:blipFill>
          <p:spPr>
            <a:xfrm>
              <a:off x="765677" y="761716"/>
              <a:ext cx="2816318" cy="3442008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25763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8788580" y="4900500"/>
            <a:ext cx="300082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fld id="{58FF180E-4D48-4488-A6B3-42D215296A51}" type="slidenum">
              <a:rPr lang="ru-RU" sz="750" b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defTabSz="685800"/>
              <a:t>‹#›</a:t>
            </a:fld>
            <a:endParaRPr lang="ru-RU" sz="75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Группа 2"/>
          <p:cNvGrpSpPr/>
          <p:nvPr userDrawn="1"/>
        </p:nvGrpSpPr>
        <p:grpSpPr>
          <a:xfrm>
            <a:off x="7836690" y="10730"/>
            <a:ext cx="1319902" cy="599124"/>
            <a:chOff x="10401295" y="128606"/>
            <a:chExt cx="1759869" cy="798832"/>
          </a:xfrm>
        </p:grpSpPr>
        <p:pic>
          <p:nvPicPr>
            <p:cNvPr id="4" name="Рисунок 3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D1E841E8-7F32-4663-9E7A-1E62546F0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68582" y="168209"/>
              <a:ext cx="792582" cy="759229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69" t="28413" r="18535" b="29487"/>
            <a:stretch/>
          </p:blipFill>
          <p:spPr>
            <a:xfrm>
              <a:off x="10401295" y="128606"/>
              <a:ext cx="1080000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9255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2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lIns="91421" tIns="91421" rIns="91421" bIns="91421" anchor="ctr" anchorCtr="0">
            <a:noAutofit/>
          </a:bodyPr>
          <a:lstStyle/>
          <a:p>
            <a:pPr defTabSz="685766"/>
            <a:endParaRPr sz="1400" kern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1" y="-7088"/>
            <a:ext cx="8661398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66"/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66"/>
              <a:endParaRPr sz="14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2" y="1090762"/>
            <a:ext cx="8847501" cy="2961974"/>
            <a:chOff x="-8178042" y="-4493254"/>
            <a:chExt cx="19483597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082C5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66"/>
              <a:endParaRPr sz="14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599" cy="6522600"/>
            </a:xfrm>
            <a:prstGeom prst="rtTriangle">
              <a:avLst/>
            </a:prstGeom>
            <a:solidFill>
              <a:srgbClr val="082C5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66"/>
              <a:endParaRPr sz="14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5" y="4278348"/>
            <a:ext cx="5480828" cy="432996"/>
            <a:chOff x="5582264" y="4646737"/>
            <a:chExt cx="5480828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4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66"/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1" y="4646737"/>
              <a:ext cx="5477861" cy="304551"/>
              <a:chOff x="-24158748" y="330075"/>
              <a:chExt cx="30568422" cy="1699505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0"/>
                <a:ext cx="28908000" cy="16995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66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4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66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lIns="68565" tIns="68565" rIns="68565" bIns="6856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 dirty="0"/>
          </a:p>
        </p:txBody>
      </p:sp>
      <p:pic>
        <p:nvPicPr>
          <p:cNvPr id="23" name="Picture 2" descr="http://cu.edu.kz/upload/userfiles/images/90c720b3805d7167dea2febe96b8495d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1941" y="2447607"/>
            <a:ext cx="1589021" cy="17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1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31"/>
          <p:cNvGrpSpPr/>
          <p:nvPr userDrawn="1"/>
        </p:nvGrpSpPr>
        <p:grpSpPr>
          <a:xfrm>
            <a:off x="7380311" y="4659982"/>
            <a:ext cx="1763691" cy="483518"/>
            <a:chOff x="5575241" y="4472722"/>
            <a:chExt cx="2202830" cy="670794"/>
          </a:xfrm>
        </p:grpSpPr>
        <p:sp>
          <p:nvSpPr>
            <p:cNvPr id="5" name="Shape 32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2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6" name="Shape 33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0" name="Shape 34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7" name="Shape 36"/>
            <p:cNvGrpSpPr/>
            <p:nvPr/>
          </p:nvGrpSpPr>
          <p:grpSpPr>
            <a:xfrm flipH="1">
              <a:off x="5578208" y="4646737"/>
              <a:ext cx="2199863" cy="304561"/>
              <a:chOff x="-5827157" y="330075"/>
              <a:chExt cx="12276022" cy="1699559"/>
            </a:xfrm>
          </p:grpSpPr>
          <p:sp>
            <p:nvSpPr>
              <p:cNvPr id="8" name="Shape 37"/>
              <p:cNvSpPr/>
              <p:nvPr/>
            </p:nvSpPr>
            <p:spPr>
              <a:xfrm>
                <a:off x="-5827157" y="330133"/>
                <a:ext cx="10612201" cy="169950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" name="Shape 38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" name="Shape 154"/>
          <p:cNvGrpSpPr/>
          <p:nvPr userDrawn="1"/>
        </p:nvGrpSpPr>
        <p:grpSpPr>
          <a:xfrm rot="10800000">
            <a:off x="-10886" y="0"/>
            <a:ext cx="1630557" cy="482453"/>
            <a:chOff x="5575241" y="4472722"/>
            <a:chExt cx="2202829" cy="670794"/>
          </a:xfrm>
        </p:grpSpPr>
        <p:sp>
          <p:nvSpPr>
            <p:cNvPr id="13" name="Shape 155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" name="Shape 156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8" name="Shape 157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9" name="Shape 1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Shape 159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6" name="Shape 160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" name="Shape 161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8406" y="4764818"/>
            <a:ext cx="2057400" cy="273844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>
          <a:xfrm>
            <a:off x="1733920" y="53781"/>
            <a:ext cx="7408173" cy="488950"/>
          </a:xfrm>
          <a:noFill/>
        </p:spPr>
        <p:txBody>
          <a:bodyPr/>
          <a:lstStyle>
            <a:lvl1pPr>
              <a:buNone/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4"/>
          </p:nvPr>
        </p:nvSpPr>
        <p:spPr>
          <a:xfrm>
            <a:off x="323528" y="1013769"/>
            <a:ext cx="8353425" cy="3313113"/>
          </a:xfrm>
        </p:spPr>
        <p:txBody>
          <a:bodyPr/>
          <a:lstStyle>
            <a:lvl1pPr>
              <a:lnSpc>
                <a:spcPct val="150000"/>
              </a:lnSpc>
              <a:buNone/>
              <a:defRPr sz="1600">
                <a:solidFill>
                  <a:srgbClr val="082C50"/>
                </a:solidFill>
                <a:latin typeface="+mn-lt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786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31"/>
          <p:cNvGrpSpPr/>
          <p:nvPr userDrawn="1"/>
        </p:nvGrpSpPr>
        <p:grpSpPr>
          <a:xfrm>
            <a:off x="7380311" y="4659982"/>
            <a:ext cx="1763691" cy="483518"/>
            <a:chOff x="5575241" y="4472722"/>
            <a:chExt cx="2202830" cy="670794"/>
          </a:xfrm>
        </p:grpSpPr>
        <p:sp>
          <p:nvSpPr>
            <p:cNvPr id="5" name="Shape 32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2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6" name="Shape 33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0" name="Shape 34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7" name="Shape 36"/>
            <p:cNvGrpSpPr/>
            <p:nvPr/>
          </p:nvGrpSpPr>
          <p:grpSpPr>
            <a:xfrm flipH="1">
              <a:off x="5578208" y="4646737"/>
              <a:ext cx="2199863" cy="304561"/>
              <a:chOff x="-5827157" y="330075"/>
              <a:chExt cx="12276022" cy="1699559"/>
            </a:xfrm>
          </p:grpSpPr>
          <p:sp>
            <p:nvSpPr>
              <p:cNvPr id="8" name="Shape 37"/>
              <p:cNvSpPr/>
              <p:nvPr/>
            </p:nvSpPr>
            <p:spPr>
              <a:xfrm>
                <a:off x="-5827157" y="330133"/>
                <a:ext cx="10612201" cy="169950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" name="Shape 38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" name="Shape 154"/>
          <p:cNvGrpSpPr/>
          <p:nvPr userDrawn="1"/>
        </p:nvGrpSpPr>
        <p:grpSpPr>
          <a:xfrm rot="10800000">
            <a:off x="-10886" y="0"/>
            <a:ext cx="1630557" cy="482453"/>
            <a:chOff x="5575241" y="4472722"/>
            <a:chExt cx="2202829" cy="670794"/>
          </a:xfrm>
        </p:grpSpPr>
        <p:sp>
          <p:nvSpPr>
            <p:cNvPr id="13" name="Shape 155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" name="Shape 156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8" name="Shape 157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9" name="Shape 1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Shape 159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6" name="Shape 160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" name="Shape 161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8406" y="4764818"/>
            <a:ext cx="2057400" cy="273844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>
          <a:xfrm>
            <a:off x="1733920" y="53781"/>
            <a:ext cx="7408173" cy="488950"/>
          </a:xfrm>
          <a:noFill/>
        </p:spPr>
        <p:txBody>
          <a:bodyPr/>
          <a:lstStyle>
            <a:lvl1pPr>
              <a:buNone/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4"/>
          </p:nvPr>
        </p:nvSpPr>
        <p:spPr>
          <a:xfrm>
            <a:off x="323528" y="1013769"/>
            <a:ext cx="8353425" cy="3313113"/>
          </a:xfrm>
        </p:spPr>
        <p:txBody>
          <a:bodyPr/>
          <a:lstStyle>
            <a:lvl1pPr>
              <a:lnSpc>
                <a:spcPct val="150000"/>
              </a:lnSpc>
              <a:buNone/>
              <a:defRPr sz="1600">
                <a:solidFill>
                  <a:srgbClr val="082C50"/>
                </a:solidFill>
                <a:latin typeface="+mn-lt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5544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31"/>
          <p:cNvGrpSpPr/>
          <p:nvPr userDrawn="1"/>
        </p:nvGrpSpPr>
        <p:grpSpPr>
          <a:xfrm>
            <a:off x="7380311" y="4659982"/>
            <a:ext cx="1763691" cy="483518"/>
            <a:chOff x="5575241" y="4472722"/>
            <a:chExt cx="2202830" cy="670794"/>
          </a:xfrm>
        </p:grpSpPr>
        <p:sp>
          <p:nvSpPr>
            <p:cNvPr id="5" name="Shape 32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2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6" name="Shape 33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0" name="Shape 34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7" name="Shape 36"/>
            <p:cNvGrpSpPr/>
            <p:nvPr/>
          </p:nvGrpSpPr>
          <p:grpSpPr>
            <a:xfrm flipH="1">
              <a:off x="5578208" y="4646737"/>
              <a:ext cx="2199863" cy="304561"/>
              <a:chOff x="-5827157" y="330075"/>
              <a:chExt cx="12276022" cy="1699559"/>
            </a:xfrm>
          </p:grpSpPr>
          <p:sp>
            <p:nvSpPr>
              <p:cNvPr id="8" name="Shape 37"/>
              <p:cNvSpPr/>
              <p:nvPr/>
            </p:nvSpPr>
            <p:spPr>
              <a:xfrm>
                <a:off x="-5827157" y="330133"/>
                <a:ext cx="10612201" cy="169950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" name="Shape 38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" name="Shape 154"/>
          <p:cNvGrpSpPr/>
          <p:nvPr userDrawn="1"/>
        </p:nvGrpSpPr>
        <p:grpSpPr>
          <a:xfrm rot="10800000">
            <a:off x="-10886" y="0"/>
            <a:ext cx="1630557" cy="482453"/>
            <a:chOff x="5575241" y="4472722"/>
            <a:chExt cx="2202829" cy="670794"/>
          </a:xfrm>
        </p:grpSpPr>
        <p:sp>
          <p:nvSpPr>
            <p:cNvPr id="13" name="Shape 155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400" kern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" name="Shape 156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8" name="Shape 157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9" name="Shape 1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Shape 159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6" name="Shape 160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" name="Shape 161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8406" y="4764818"/>
            <a:ext cx="2057400" cy="273844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2270760" y="1935850"/>
            <a:ext cx="6873240" cy="1045244"/>
            <a:chOff x="3027680" y="2668786"/>
            <a:chExt cx="9164320" cy="1393659"/>
          </a:xfrm>
        </p:grpSpPr>
        <p:sp>
          <p:nvSpPr>
            <p:cNvPr id="21" name="Shape 15"/>
            <p:cNvSpPr/>
            <p:nvPr/>
          </p:nvSpPr>
          <p:spPr>
            <a:xfrm rot="10800000" flipH="1">
              <a:off x="3820160" y="2712719"/>
              <a:ext cx="8371840" cy="1349725"/>
            </a:xfrm>
            <a:prstGeom prst="rect">
              <a:avLst/>
            </a:prstGeom>
            <a:solidFill>
              <a:srgbClr val="082C50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4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3027680" y="2668786"/>
              <a:ext cx="1584960" cy="139365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>
                <a:solidFill>
                  <a:prstClr val="white"/>
                </a:solidFill>
              </a:endParaRPr>
            </a:p>
          </p:txBody>
        </p:sp>
      </p:grpSp>
      <p:sp>
        <p:nvSpPr>
          <p:cNvPr id="24" name="Текст 23"/>
          <p:cNvSpPr>
            <a:spLocks noGrp="1"/>
          </p:cNvSpPr>
          <p:nvPr>
            <p:ph type="body" sz="quarter" idx="13"/>
          </p:nvPr>
        </p:nvSpPr>
        <p:spPr>
          <a:xfrm>
            <a:off x="3779912" y="2017746"/>
            <a:ext cx="5184576" cy="91440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080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92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572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7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31"/>
          <p:cNvGrpSpPr/>
          <p:nvPr userDrawn="1"/>
        </p:nvGrpSpPr>
        <p:grpSpPr>
          <a:xfrm>
            <a:off x="7380311" y="4659982"/>
            <a:ext cx="1763691" cy="483518"/>
            <a:chOff x="5575241" y="4472722"/>
            <a:chExt cx="2202830" cy="670794"/>
          </a:xfrm>
        </p:grpSpPr>
        <p:sp>
          <p:nvSpPr>
            <p:cNvPr id="5" name="Shape 32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2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6" name="Shape 33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0" name="Shape 34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7" name="Shape 36"/>
            <p:cNvGrpSpPr/>
            <p:nvPr/>
          </p:nvGrpSpPr>
          <p:grpSpPr>
            <a:xfrm flipH="1">
              <a:off x="5578208" y="4646737"/>
              <a:ext cx="2199863" cy="304561"/>
              <a:chOff x="-5827157" y="330075"/>
              <a:chExt cx="12276022" cy="1699559"/>
            </a:xfrm>
          </p:grpSpPr>
          <p:sp>
            <p:nvSpPr>
              <p:cNvPr id="8" name="Shape 37"/>
              <p:cNvSpPr/>
              <p:nvPr/>
            </p:nvSpPr>
            <p:spPr>
              <a:xfrm>
                <a:off x="-5827157" y="330133"/>
                <a:ext cx="10612201" cy="169950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9" name="Shape 38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2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" name="Shape 154"/>
          <p:cNvGrpSpPr/>
          <p:nvPr userDrawn="1"/>
        </p:nvGrpSpPr>
        <p:grpSpPr>
          <a:xfrm rot="10800000">
            <a:off x="-10886" y="0"/>
            <a:ext cx="1630557" cy="482453"/>
            <a:chOff x="5575241" y="4472722"/>
            <a:chExt cx="2202829" cy="670794"/>
          </a:xfrm>
        </p:grpSpPr>
        <p:sp>
          <p:nvSpPr>
            <p:cNvPr id="13" name="Shape 155"/>
            <p:cNvSpPr/>
            <p:nvPr/>
          </p:nvSpPr>
          <p:spPr>
            <a:xfrm rot="10800000">
              <a:off x="5575241" y="4948333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defTabSz="685749"/>
              <a:endParaRPr sz="1400" kern="0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grpSp>
          <p:nvGrpSpPr>
            <p:cNvPr id="14" name="Shape 156"/>
            <p:cNvGrpSpPr/>
            <p:nvPr/>
          </p:nvGrpSpPr>
          <p:grpSpPr>
            <a:xfrm flipH="1">
              <a:off x="5734850" y="4472722"/>
              <a:ext cx="2040836" cy="670794"/>
              <a:chOff x="1297953" y="330075"/>
              <a:chExt cx="5169293" cy="1699505"/>
            </a:xfrm>
          </p:grpSpPr>
          <p:sp>
            <p:nvSpPr>
              <p:cNvPr id="18" name="Shape 157"/>
              <p:cNvSpPr/>
              <p:nvPr/>
            </p:nvSpPr>
            <p:spPr>
              <a:xfrm>
                <a:off x="1297953" y="330080"/>
                <a:ext cx="3476700" cy="1699500"/>
              </a:xfrm>
              <a:prstGeom prst="rect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9" name="Shape 15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082C5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Shape 159"/>
            <p:cNvGrpSpPr/>
            <p:nvPr/>
          </p:nvGrpSpPr>
          <p:grpSpPr>
            <a:xfrm flipH="1">
              <a:off x="5578208" y="4646737"/>
              <a:ext cx="2199862" cy="304562"/>
              <a:chOff x="-5827152" y="330075"/>
              <a:chExt cx="12276018" cy="1699568"/>
            </a:xfrm>
          </p:grpSpPr>
          <p:sp>
            <p:nvSpPr>
              <p:cNvPr id="16" name="Shape 160"/>
              <p:cNvSpPr/>
              <p:nvPr/>
            </p:nvSpPr>
            <p:spPr>
              <a:xfrm>
                <a:off x="-5827152" y="330143"/>
                <a:ext cx="10612200" cy="16995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7" name="Shape 161"/>
              <p:cNvSpPr/>
              <p:nvPr/>
            </p:nvSpPr>
            <p:spPr>
              <a:xfrm>
                <a:off x="4749365" y="330075"/>
                <a:ext cx="1699500" cy="16995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defTabSz="685749"/>
                <a:endParaRPr sz="1400" kern="0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8406" y="4764818"/>
            <a:ext cx="2057400" cy="273844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2270760" y="1935850"/>
            <a:ext cx="6873240" cy="1045244"/>
            <a:chOff x="3027680" y="2668786"/>
            <a:chExt cx="9164320" cy="1393659"/>
          </a:xfrm>
        </p:grpSpPr>
        <p:sp>
          <p:nvSpPr>
            <p:cNvPr id="21" name="Shape 15"/>
            <p:cNvSpPr/>
            <p:nvPr/>
          </p:nvSpPr>
          <p:spPr>
            <a:xfrm rot="10800000" flipH="1">
              <a:off x="3820160" y="2712719"/>
              <a:ext cx="8371840" cy="1349725"/>
            </a:xfrm>
            <a:prstGeom prst="rect">
              <a:avLst/>
            </a:prstGeom>
            <a:solidFill>
              <a:srgbClr val="082C50"/>
            </a:solidFill>
            <a:ln>
              <a:noFill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400" kern="0" dirty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3027680" y="2668786"/>
              <a:ext cx="1584960" cy="139365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>
                <a:solidFill>
                  <a:prstClr val="white"/>
                </a:solidFill>
              </a:endParaRPr>
            </a:p>
          </p:txBody>
        </p:sp>
      </p:grpSp>
      <p:sp>
        <p:nvSpPr>
          <p:cNvPr id="24" name="Текст 23"/>
          <p:cNvSpPr>
            <a:spLocks noGrp="1"/>
          </p:cNvSpPr>
          <p:nvPr>
            <p:ph type="body" sz="quarter" idx="13"/>
          </p:nvPr>
        </p:nvSpPr>
        <p:spPr>
          <a:xfrm>
            <a:off x="3779912" y="2017746"/>
            <a:ext cx="5184576" cy="914400"/>
          </a:xfrm>
        </p:spPr>
        <p:txBody>
          <a:bodyPr/>
          <a:lstStyle>
            <a:lvl1pPr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01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8828529" y="4984240"/>
            <a:ext cx="279244" cy="18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/>
            <a:fld id="{58FF180E-4D48-4488-A6B3-42D215296A51}" type="slidenum">
              <a:rPr lang="ru-RU" sz="610" smtClean="0">
                <a:solidFill>
                  <a:prstClr val="black"/>
                </a:solidFill>
              </a:rPr>
              <a:pPr defTabSz="342900"/>
              <a:t>‹#›</a:t>
            </a:fld>
            <a:endParaRPr lang="ru-RU" sz="61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9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247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76" y="121500"/>
            <a:ext cx="8502251" cy="623700"/>
          </a:xfrm>
        </p:spPr>
        <p:txBody>
          <a:bodyPr/>
          <a:lstStyle/>
          <a:p>
            <a:r>
              <a:rPr lang="ru-RU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0876" y="1131570"/>
            <a:ext cx="8502251" cy="3442716"/>
          </a:xfrm>
        </p:spPr>
        <p:txBody>
          <a:bodyPr lIns="0" tIns="0" rIns="0" bIns="0"/>
          <a:lstStyle>
            <a:lvl1pPr>
              <a:spcBef>
                <a:spcPts val="288"/>
              </a:spcBef>
              <a:defRPr/>
            </a:lvl1pPr>
            <a:lvl2pPr marL="342900" indent="-172800">
              <a:spcBef>
                <a:spcPts val="288"/>
              </a:spcBef>
              <a:defRPr/>
            </a:lvl2pPr>
            <a:lvl3pPr marL="685800" indent="-172800">
              <a:spcBef>
                <a:spcPts val="288"/>
              </a:spcBef>
              <a:defRPr/>
            </a:lvl3pPr>
            <a:lvl4pPr marL="1031400" indent="-175500">
              <a:spcBef>
                <a:spcPts val="288"/>
              </a:spcBef>
              <a:defRPr/>
            </a:lvl4pPr>
            <a:lvl5pPr marL="1544400" indent="-172800">
              <a:spcBef>
                <a:spcPts val="288"/>
              </a:spcBef>
              <a:defRPr/>
            </a:lvl5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90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0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5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Слайд think-cell" r:id="rId4" imgW="360" imgH="360" progId="TCLayout.ActiveDocument.1">
                  <p:embed/>
                </p:oleObj>
              </mc:Choice>
              <mc:Fallback>
                <p:oleObj name="Слайд think-cell" r:id="rId4" imgW="360" imgH="360" progId="TCLayout.ActiveDocument.1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5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847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86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2" y="4767267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579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fld id="{AD836E51-50F5-4B5A-965C-54C85DC6DFD4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2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vmlDrawing" Target="../drawings/vmlDrawing1.vml"/><Relationship Id="rId7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vmlDrawing" Target="../drawings/vmlDrawing2.vml"/><Relationship Id="rId7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tags" Target="../tags/tag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7.xml"/><Relationship Id="rId7" Type="http://schemas.openxmlformats.org/officeDocument/2006/relationships/vmlDrawing" Target="../drawings/vmlDrawing3.v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11" Type="http://schemas.openxmlformats.org/officeDocument/2006/relationships/hyperlink" Target="http://www.google.ru/url?sa=i&amp;rct=j&amp;q=&amp;esrc=s&amp;source=images&amp;cd=&amp;cad=rja&amp;uact=8&amp;ved=0ahUKEwij_J_L98bKAhUFpw4KHYTADOQQjRwIBw&amp;url=http://qazaq-alemi.kz/more?page_id=37&amp;id=437&amp;bvm=bv.112454388,d.ZWU&amp;psig=AFQjCNEfBJY7MuOCWN9O3PrGigOFndB-Nw&amp;ust=1453879024245931" TargetMode="Externa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3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12.xml"/><Relationship Id="rId7" Type="http://schemas.openxmlformats.org/officeDocument/2006/relationships/vmlDrawing" Target="../drawings/vmlDrawing8.v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5.xml"/><Relationship Id="rId11" Type="http://schemas.openxmlformats.org/officeDocument/2006/relationships/hyperlink" Target="http://www.google.ru/url?sa=i&amp;rct=j&amp;q=&amp;esrc=s&amp;source=images&amp;cd=&amp;cad=rja&amp;uact=8&amp;ved=0ahUKEwij_J_L98bKAhUFpw4KHYTADOQQjRwIBw&amp;url=http://qazaq-alemi.kz/more?page_id=37&amp;id=437&amp;bvm=bv.112454388,d.ZWU&amp;psig=AFQjCNEfBJY7MuOCWN9O3PrGigOFndB-Nw&amp;ust=1453879024245931" TargetMode="Externa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3.xml"/><Relationship Id="rId9" Type="http://schemas.openxmlformats.org/officeDocument/2006/relationships/oleObject" Target="../embeddings/oleObject8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heme" Target="../theme/theme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3.bin"/><Relationship Id="rId5" Type="http://schemas.openxmlformats.org/officeDocument/2006/relationships/tags" Target="../tags/tag13.xml"/><Relationship Id="rId4" Type="http://schemas.openxmlformats.org/officeDocument/2006/relationships/vmlDrawing" Target="../drawings/vmlDrawing13.vml"/><Relationship Id="rId9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heme" Target="../theme/theme7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oleObject" Target="../embeddings/oleObject15.bin"/><Relationship Id="rId5" Type="http://schemas.openxmlformats.org/officeDocument/2006/relationships/tags" Target="../tags/tag15.xml"/><Relationship Id="rId4" Type="http://schemas.openxmlformats.org/officeDocument/2006/relationships/vmlDrawing" Target="../drawings/vmlDrawing15.vml"/><Relationship Id="rId9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467" y="119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" y="1194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2032" y="121500"/>
            <a:ext cx="6815014" cy="6237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ru-RU" noProof="0" dirty="0"/>
              <a:t>Заголовок</a:t>
            </a:r>
            <a:endParaRPr lang="en-US" noProof="0" dirty="0"/>
          </a:p>
        </p:txBody>
      </p:sp>
      <p:sp>
        <p:nvSpPr>
          <p:cNvPr id="8" name="Line 115"/>
          <p:cNvSpPr>
            <a:spLocks noChangeShapeType="1"/>
          </p:cNvSpPr>
          <p:nvPr/>
        </p:nvSpPr>
        <p:spPr bwMode="auto">
          <a:xfrm flipH="1">
            <a:off x="0" y="657221"/>
            <a:ext cx="9144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25400" dir="5400000" algn="ctr" rotWithShape="0">
              <a:schemeClr val="folHlink"/>
            </a:outerShdw>
          </a:effectLst>
        </p:spPr>
        <p:txBody>
          <a:bodyPr/>
          <a:lstStyle/>
          <a:p>
            <a:endParaRPr lang="en-US" sz="1097" noProof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22031" y="1131570"/>
            <a:ext cx="8305566" cy="3442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8828529" y="4878102"/>
            <a:ext cx="279244" cy="186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8FF180E-4D48-4488-A6B3-42D215296A51}" type="slidenum">
              <a:rPr lang="ru-RU" sz="610" smtClean="0"/>
              <a:pPr/>
              <a:t>‹#›</a:t>
            </a:fld>
            <a:endParaRPr lang="ru-RU" sz="610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25668" r="11014" b="22999"/>
          <a:stretch/>
        </p:blipFill>
        <p:spPr>
          <a:xfrm>
            <a:off x="7123357" y="2"/>
            <a:ext cx="1130287" cy="6096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39955" y="41286"/>
            <a:ext cx="977411" cy="47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8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l" defTabSz="557227" rtl="0" eaLnBrk="1" latinLnBrk="0" hangingPunct="1">
        <a:spcBef>
          <a:spcPct val="0"/>
        </a:spcBef>
        <a:buNone/>
        <a:defRPr sz="1706" b="1" kern="12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557227" rtl="0" eaLnBrk="1" latinLnBrk="0" hangingPunct="1">
        <a:spcBef>
          <a:spcPts val="234"/>
        </a:spcBef>
        <a:buFontTx/>
        <a:buNone/>
        <a:defRPr sz="1097" b="1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278613" indent="-139307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•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557227" indent="-139307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838742" indent="-142209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254728" indent="-140275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53237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10986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089599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36821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1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27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4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5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6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68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29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90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/>
          <a:lstStyle>
            <a:lvl1pPr lvl="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>
            <a:noAutofit/>
          </a:bodyPr>
          <a:lstStyle/>
          <a:p>
            <a:pPr algn="r" defTabSz="685766"/>
            <a:fld id="{00000000-1234-1234-1234-123412341234}" type="slidenum">
              <a:rPr lang="en" sz="12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defTabSz="685766"/>
              <a:t>‹#›</a:t>
            </a:fld>
            <a:endParaRPr lang="en" sz="12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934856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467" y="119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Слайд think-cell" r:id="rId5" imgW="360" imgH="360" progId="TCLayout.ActiveDocument.1">
                  <p:embed/>
                </p:oleObj>
              </mc:Choice>
              <mc:Fallback>
                <p:oleObj name="Слайд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" y="1194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2032" y="121500"/>
            <a:ext cx="6815014" cy="6237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ru-RU" noProof="0" dirty="0"/>
              <a:t>Заголовок</a:t>
            </a:r>
            <a:endParaRPr lang="en-US" noProof="0" dirty="0"/>
          </a:p>
        </p:txBody>
      </p:sp>
      <p:sp>
        <p:nvSpPr>
          <p:cNvPr id="8" name="Line 115"/>
          <p:cNvSpPr>
            <a:spLocks noChangeShapeType="1"/>
          </p:cNvSpPr>
          <p:nvPr/>
        </p:nvSpPr>
        <p:spPr bwMode="auto">
          <a:xfrm flipH="1">
            <a:off x="0" y="657221"/>
            <a:ext cx="9144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25400" dir="5400000" algn="ctr" rotWithShape="0">
              <a:schemeClr val="folHlink"/>
            </a:outerShdw>
          </a:effectLst>
        </p:spPr>
        <p:txBody>
          <a:bodyPr/>
          <a:lstStyle/>
          <a:p>
            <a:pPr defTabSz="342900"/>
            <a:endParaRPr lang="en-US" sz="1097">
              <a:solidFill>
                <a:prstClr val="black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22031" y="1131570"/>
            <a:ext cx="8305566" cy="3442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Текст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25668" r="11014" b="22999"/>
          <a:stretch/>
        </p:blipFill>
        <p:spPr>
          <a:xfrm>
            <a:off x="7123357" y="2"/>
            <a:ext cx="1130287" cy="6096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139955" y="41286"/>
            <a:ext cx="977411" cy="47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9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</p:sldLayoutIdLst>
  <p:hf hdr="0" ftr="0" dt="0"/>
  <p:txStyles>
    <p:titleStyle>
      <a:lvl1pPr algn="l" defTabSz="557227" rtl="0" eaLnBrk="1" latinLnBrk="0" hangingPunct="1">
        <a:spcBef>
          <a:spcPct val="0"/>
        </a:spcBef>
        <a:buNone/>
        <a:defRPr sz="1706" b="1" kern="12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557227" rtl="0" eaLnBrk="1" latinLnBrk="0" hangingPunct="1">
        <a:spcBef>
          <a:spcPts val="234"/>
        </a:spcBef>
        <a:buFontTx/>
        <a:buNone/>
        <a:defRPr sz="1097" b="1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278613" indent="-139307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•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557227" indent="-139307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838742" indent="-142209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254728" indent="-140275" algn="l" defTabSz="557227" rtl="0" eaLnBrk="1" latinLnBrk="0" hangingPunct="1">
        <a:spcBef>
          <a:spcPts val="234"/>
        </a:spcBef>
        <a:buClr>
          <a:schemeClr val="tx2"/>
        </a:buClr>
        <a:buFont typeface="Arial" pitchFamily="34" charset="0"/>
        <a:buChar char="–"/>
        <a:defRPr sz="1097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53237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10986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089599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36821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1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27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4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5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6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68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29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90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466" y="1195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Слайд think-cell" r:id="rId9" imgW="360" imgH="360" progId="TCLayout.ActiveDocument.1">
                  <p:embed/>
                </p:oleObj>
              </mc:Choice>
              <mc:Fallback>
                <p:oleObj name="Слайд think-cell" r:id="rId9" imgW="360" imgH="360" progId="TCLayout.ActiveDocument.1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" y="1195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876" y="121500"/>
            <a:ext cx="8502251" cy="6237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ru-RU" noProof="0"/>
              <a:t>Click to edit Master title style</a:t>
            </a:r>
            <a:endParaRPr lang="ru-RU" noProof="0" dirty="0"/>
          </a:p>
        </p:txBody>
      </p:sp>
      <p:sp>
        <p:nvSpPr>
          <p:cNvPr id="7" name="FooterSimple"/>
          <p:cNvSpPr/>
          <p:nvPr/>
        </p:nvSpPr>
        <p:spPr>
          <a:xfrm>
            <a:off x="318560" y="5024700"/>
            <a:ext cx="594831" cy="807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r>
              <a:rPr lang="en-US" sz="525" dirty="0">
                <a:solidFill>
                  <a:srgbClr val="808080"/>
                </a:solidFill>
                <a:ea typeface="PT Sans" pitchFamily="34" charset="-52"/>
              </a:rPr>
              <a:t>RU AO_plan_for_CEO-07Sep16  v17.pptx</a:t>
            </a:r>
            <a:endParaRPr lang="ru-RU" sz="525" dirty="0">
              <a:solidFill>
                <a:srgbClr val="808080"/>
              </a:solidFill>
              <a:ea typeface="PT Sans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84077" y="5005800"/>
            <a:ext cx="175847" cy="9525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algn="ctr">
              <a:defRPr/>
            </a:pPr>
            <a:fld id="{9D53E389-1311-4796-9190-1F74A8EADEA2}" type="slidenum">
              <a:rPr lang="ru-RU" sz="675">
                <a:solidFill>
                  <a:srgbClr val="000000"/>
                </a:solidFill>
                <a:ea typeface="PT Sans" pitchFamily="34" charset="-52"/>
              </a:rPr>
              <a:pPr algn="ctr">
                <a:defRPr/>
              </a:pPr>
              <a:t>‹#›</a:t>
            </a:fld>
            <a:endParaRPr lang="ru-RU" sz="675" dirty="0">
              <a:solidFill>
                <a:srgbClr val="000000"/>
              </a:solidFill>
              <a:ea typeface="PT Sans" pitchFamily="34" charset="-52"/>
            </a:endParaRPr>
          </a:p>
          <a:p>
            <a:pPr algn="ctr"/>
            <a:endParaRPr lang="ru-RU" sz="675" dirty="0">
              <a:solidFill>
                <a:prstClr val="black"/>
              </a:solidFill>
              <a:ea typeface="PT Sans" pitchFamily="34" charset="-52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18563" y="1131570"/>
            <a:ext cx="8506880" cy="3442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  <p:pic>
        <p:nvPicPr>
          <p:cNvPr id="22" name="Picture 4" descr="http://qazaq-alemi.kz/include/img/samruk.jpg">
            <a:hlinkClick r:id="rId11"/>
          </p:cNvPr>
          <p:cNvPicPr>
            <a:picLocks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21368" y="4772368"/>
            <a:ext cx="372884" cy="336599"/>
          </a:xfrm>
          <a:prstGeom prst="rect">
            <a:avLst/>
          </a:prstGeom>
          <a:noFill/>
        </p:spPr>
      </p:pic>
      <p:sp>
        <p:nvSpPr>
          <p:cNvPr id="23" name="Line 115"/>
          <p:cNvSpPr>
            <a:spLocks noChangeShapeType="1"/>
          </p:cNvSpPr>
          <p:nvPr/>
        </p:nvSpPr>
        <p:spPr bwMode="auto">
          <a:xfrm flipH="1">
            <a:off x="0" y="752475"/>
            <a:ext cx="9144000" cy="0"/>
          </a:xfrm>
          <a:prstGeom prst="line">
            <a:avLst/>
          </a:prstGeom>
          <a:noFill/>
          <a:ln w="28575">
            <a:solidFill>
              <a:srgbClr val="002673"/>
            </a:solidFill>
            <a:round/>
            <a:headEnd/>
            <a:tailEnd/>
          </a:ln>
          <a:effectLst>
            <a:outerShdw dist="25400" dir="5400000" algn="ctr" rotWithShape="0">
              <a:schemeClr val="accent2">
                <a:lumMod val="90000"/>
              </a:schemeClr>
            </a:outerShdw>
          </a:effectLst>
        </p:spPr>
        <p:txBody>
          <a:bodyPr/>
          <a:lstStyle/>
          <a:p>
            <a:endParaRPr lang="ru-RU" sz="1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0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</p:sldLayoutIdLst>
  <p:hf sldNum="0" hdr="0" ftr="0" dt="0"/>
  <p:txStyles>
    <p:titleStyle>
      <a:lvl1pPr algn="l" defTabSz="685800" rtl="0" eaLnBrk="1" latinLnBrk="0" hangingPunct="1">
        <a:spcBef>
          <a:spcPct val="0"/>
        </a:spcBef>
        <a:buNone/>
        <a:defRPr sz="1800" b="1" kern="1200">
          <a:solidFill>
            <a:srgbClr val="002673"/>
          </a:solidFill>
          <a:latin typeface="+mj-lt"/>
          <a:ea typeface="PT Sans" pitchFamily="34" charset="-52"/>
          <a:cs typeface="+mj-cs"/>
        </a:defRPr>
      </a:lvl1pPr>
    </p:titleStyle>
    <p:bodyStyle>
      <a:lvl1pPr marL="0" indent="0" algn="l" defTabSz="685800" rtl="0" eaLnBrk="1" latinLnBrk="0" hangingPunct="1">
        <a:spcBef>
          <a:spcPts val="288"/>
        </a:spcBef>
        <a:buClr>
          <a:srgbClr val="004990"/>
        </a:buClr>
        <a:buFontTx/>
        <a:buNone/>
        <a:defRPr sz="1200" b="1" kern="1200">
          <a:solidFill>
            <a:schemeClr val="tx1"/>
          </a:solidFill>
          <a:latin typeface="+mn-lt"/>
          <a:ea typeface="PT Sans" pitchFamily="34" charset="-52"/>
          <a:cs typeface="+mn-cs"/>
        </a:defRPr>
      </a:lvl1pPr>
      <a:lvl2pPr marL="342900" indent="-171450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2pPr>
      <a:lvl3pPr marL="685800" indent="-171450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3pPr>
      <a:lvl4pPr marL="1032272" indent="-175022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4pPr>
      <a:lvl5pPr marL="1544241" indent="-172641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466" y="1195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Слайд think-cell" r:id="rId9" imgW="360" imgH="360" progId="TCLayout.ActiveDocument.1">
                  <p:embed/>
                </p:oleObj>
              </mc:Choice>
              <mc:Fallback>
                <p:oleObj name="Слайд think-cell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" y="1195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876" y="121500"/>
            <a:ext cx="8502251" cy="6237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ru-RU" noProof="0"/>
              <a:t>Click to edit Master title style</a:t>
            </a:r>
            <a:endParaRPr lang="ru-RU" noProof="0" dirty="0"/>
          </a:p>
        </p:txBody>
      </p:sp>
      <p:sp>
        <p:nvSpPr>
          <p:cNvPr id="7" name="FooterSimple"/>
          <p:cNvSpPr/>
          <p:nvPr/>
        </p:nvSpPr>
        <p:spPr>
          <a:xfrm>
            <a:off x="318560" y="5024700"/>
            <a:ext cx="594831" cy="807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defTabSz="685800"/>
            <a:r>
              <a:rPr lang="en-US" sz="525" dirty="0">
                <a:solidFill>
                  <a:srgbClr val="808080"/>
                </a:solidFill>
                <a:ea typeface="PT Sans" pitchFamily="34" charset="-52"/>
              </a:rPr>
              <a:t>RU AO_plan_for_CEO-07Sep16  v17.pptx</a:t>
            </a:r>
            <a:endParaRPr lang="ru-RU" sz="525" dirty="0">
              <a:solidFill>
                <a:srgbClr val="808080"/>
              </a:solidFill>
              <a:ea typeface="PT Sans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84077" y="5005800"/>
            <a:ext cx="175847" cy="9525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algn="ctr" defTabSz="685800">
              <a:defRPr/>
            </a:pPr>
            <a:fld id="{9D53E389-1311-4796-9190-1F74A8EADEA2}" type="slidenum">
              <a:rPr lang="ru-RU" sz="675">
                <a:solidFill>
                  <a:srgbClr val="000000"/>
                </a:solidFill>
                <a:ea typeface="PT Sans" pitchFamily="34" charset="-52"/>
              </a:rPr>
              <a:pPr algn="ctr" defTabSz="685800">
                <a:defRPr/>
              </a:pPr>
              <a:t>‹#›</a:t>
            </a:fld>
            <a:endParaRPr lang="ru-RU" sz="675" dirty="0">
              <a:solidFill>
                <a:srgbClr val="000000"/>
              </a:solidFill>
              <a:ea typeface="PT Sans" pitchFamily="34" charset="-52"/>
            </a:endParaRPr>
          </a:p>
          <a:p>
            <a:pPr algn="ctr" defTabSz="685800"/>
            <a:endParaRPr lang="ru-RU" sz="675" dirty="0">
              <a:solidFill>
                <a:prstClr val="black"/>
              </a:solidFill>
              <a:ea typeface="PT Sans" pitchFamily="34" charset="-52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18563" y="1131570"/>
            <a:ext cx="8506880" cy="3442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  <p:pic>
        <p:nvPicPr>
          <p:cNvPr id="22" name="Picture 4" descr="http://qazaq-alemi.kz/include/img/samruk.jpg">
            <a:hlinkClick r:id="rId11"/>
          </p:cNvPr>
          <p:cNvPicPr>
            <a:picLocks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21368" y="4772368"/>
            <a:ext cx="372884" cy="336599"/>
          </a:xfrm>
          <a:prstGeom prst="rect">
            <a:avLst/>
          </a:prstGeom>
          <a:noFill/>
        </p:spPr>
      </p:pic>
      <p:sp>
        <p:nvSpPr>
          <p:cNvPr id="23" name="Line 115"/>
          <p:cNvSpPr>
            <a:spLocks noChangeShapeType="1"/>
          </p:cNvSpPr>
          <p:nvPr/>
        </p:nvSpPr>
        <p:spPr bwMode="auto">
          <a:xfrm flipH="1">
            <a:off x="0" y="752475"/>
            <a:ext cx="9144000" cy="0"/>
          </a:xfrm>
          <a:prstGeom prst="line">
            <a:avLst/>
          </a:prstGeom>
          <a:noFill/>
          <a:ln w="28575">
            <a:solidFill>
              <a:srgbClr val="002673"/>
            </a:solidFill>
            <a:round/>
            <a:headEnd/>
            <a:tailEnd/>
          </a:ln>
          <a:effectLst>
            <a:outerShdw dist="25400" dir="5400000" algn="ctr" rotWithShape="0">
              <a:schemeClr val="accent2">
                <a:lumMod val="90000"/>
              </a:schemeClr>
            </a:outerShdw>
          </a:effectLst>
        </p:spPr>
        <p:txBody>
          <a:bodyPr/>
          <a:lstStyle/>
          <a:p>
            <a:pPr defTabSz="685800"/>
            <a:endParaRPr lang="ru-RU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97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</p:sldLayoutIdLst>
  <p:hf sldNum="0" hdr="0" ftr="0" dt="0"/>
  <p:txStyles>
    <p:titleStyle>
      <a:lvl1pPr algn="l" defTabSz="685800" rtl="0" eaLnBrk="1" latinLnBrk="0" hangingPunct="1">
        <a:spcBef>
          <a:spcPct val="0"/>
        </a:spcBef>
        <a:buNone/>
        <a:defRPr sz="1800" b="1" kern="1200">
          <a:solidFill>
            <a:srgbClr val="002673"/>
          </a:solidFill>
          <a:latin typeface="+mj-lt"/>
          <a:ea typeface="PT Sans" pitchFamily="34" charset="-52"/>
          <a:cs typeface="+mj-cs"/>
        </a:defRPr>
      </a:lvl1pPr>
    </p:titleStyle>
    <p:bodyStyle>
      <a:lvl1pPr marL="0" indent="0" algn="l" defTabSz="685800" rtl="0" eaLnBrk="1" latinLnBrk="0" hangingPunct="1">
        <a:spcBef>
          <a:spcPts val="288"/>
        </a:spcBef>
        <a:buClr>
          <a:srgbClr val="004990"/>
        </a:buClr>
        <a:buFontTx/>
        <a:buNone/>
        <a:defRPr sz="1200" b="1" kern="1200">
          <a:solidFill>
            <a:schemeClr val="tx1"/>
          </a:solidFill>
          <a:latin typeface="+mn-lt"/>
          <a:ea typeface="PT Sans" pitchFamily="34" charset="-52"/>
          <a:cs typeface="+mn-cs"/>
        </a:defRPr>
      </a:lvl1pPr>
      <a:lvl2pPr marL="342900" indent="-171450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2pPr>
      <a:lvl3pPr marL="685800" indent="-171450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3pPr>
      <a:lvl4pPr marL="1032272" indent="-175022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4pPr>
      <a:lvl5pPr marL="1544241" indent="-172641" algn="l" defTabSz="685800" rtl="0" eaLnBrk="1" latinLnBrk="0" hangingPunct="1">
        <a:spcBef>
          <a:spcPts val="288"/>
        </a:spcBef>
        <a:buClr>
          <a:srgbClr val="004990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PT Sans" pitchFamily="34" charset="-52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1469" y="1197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Слайд think-cell" r:id="rId6" imgW="360" imgH="360" progId="TCLayout.ActiveDocument.1">
                  <p:embed/>
                </p:oleObj>
              </mc:Choice>
              <mc:Fallback>
                <p:oleObj name="Слайд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" y="1197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621000"/>
            <a:ext cx="914400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lg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9" name="Группа 8"/>
          <p:cNvGrpSpPr/>
          <p:nvPr/>
        </p:nvGrpSpPr>
        <p:grpSpPr>
          <a:xfrm>
            <a:off x="7836690" y="10730"/>
            <a:ext cx="1319902" cy="599124"/>
            <a:chOff x="10401295" y="128606"/>
            <a:chExt cx="1759869" cy="798832"/>
          </a:xfrm>
        </p:grpSpPr>
        <p:pic>
          <p:nvPicPr>
            <p:cNvPr id="10" name="Рисунок 9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D1E841E8-7F32-4663-9E7A-1E62546F0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68582" y="168209"/>
              <a:ext cx="792582" cy="75922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69" t="28413" r="18535" b="29487"/>
            <a:stretch/>
          </p:blipFill>
          <p:spPr>
            <a:xfrm>
              <a:off x="10401295" y="128606"/>
              <a:ext cx="1080000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92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3" r:id="rId2"/>
  </p:sldLayoutIdLst>
  <p:txStyles>
    <p:titleStyle>
      <a:lvl1pPr algn="l" defTabSz="557227" rtl="0" eaLnBrk="1" latinLnBrk="0" hangingPunct="1">
        <a:spcBef>
          <a:spcPct val="0"/>
        </a:spcBef>
        <a:buNone/>
        <a:defRPr sz="1463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557227" rtl="0" eaLnBrk="1" latinLnBrk="0" hangingPunct="1">
        <a:spcBef>
          <a:spcPts val="234"/>
        </a:spcBef>
        <a:buClr>
          <a:srgbClr val="004990"/>
        </a:buClr>
        <a:buFontTx/>
        <a:buNone/>
        <a:defRPr sz="975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278613" indent="-139307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•"/>
        <a:defRPr sz="975" kern="1200">
          <a:solidFill>
            <a:schemeClr val="tx1"/>
          </a:solidFill>
          <a:latin typeface="+mj-lt"/>
          <a:ea typeface="+mn-ea"/>
          <a:cs typeface="+mn-cs"/>
        </a:defRPr>
      </a:lvl2pPr>
      <a:lvl3pPr marL="557227" indent="-139307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3pPr>
      <a:lvl4pPr marL="838742" indent="-142209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4pPr>
      <a:lvl5pPr marL="1254728" indent="-140275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5pPr>
      <a:lvl6pPr marL="153237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10986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089599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36821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1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27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4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5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6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68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29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90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1469" y="1197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Слайд think-cell" r:id="rId6" imgW="360" imgH="360" progId="TCLayout.ActiveDocument.1">
                  <p:embed/>
                </p:oleObj>
              </mc:Choice>
              <mc:Fallback>
                <p:oleObj name="Слайд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" y="1197"/>
                        <a:ext cx="1465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621000"/>
            <a:ext cx="914400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lg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9" name="Группа 8"/>
          <p:cNvGrpSpPr/>
          <p:nvPr/>
        </p:nvGrpSpPr>
        <p:grpSpPr>
          <a:xfrm>
            <a:off x="7836690" y="10730"/>
            <a:ext cx="1319902" cy="599124"/>
            <a:chOff x="10401295" y="128606"/>
            <a:chExt cx="1759869" cy="798832"/>
          </a:xfrm>
        </p:grpSpPr>
        <p:pic>
          <p:nvPicPr>
            <p:cNvPr id="10" name="Рисунок 9" descr="Изображение выглядит как текст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D1E841E8-7F32-4663-9E7A-1E62546F0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68582" y="168209"/>
              <a:ext cx="792582" cy="75922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69" t="28413" r="18535" b="29487"/>
            <a:stretch/>
          </p:blipFill>
          <p:spPr>
            <a:xfrm>
              <a:off x="10401295" y="128606"/>
              <a:ext cx="1080000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759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</p:sldLayoutIdLst>
  <p:hf hdr="0" dt="0"/>
  <p:txStyles>
    <p:titleStyle>
      <a:lvl1pPr algn="l" defTabSz="557227" rtl="0" eaLnBrk="1" latinLnBrk="0" hangingPunct="1">
        <a:spcBef>
          <a:spcPct val="0"/>
        </a:spcBef>
        <a:buNone/>
        <a:defRPr sz="1463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557227" rtl="0" eaLnBrk="1" latinLnBrk="0" hangingPunct="1">
        <a:spcBef>
          <a:spcPts val="234"/>
        </a:spcBef>
        <a:buClr>
          <a:srgbClr val="004990"/>
        </a:buClr>
        <a:buFontTx/>
        <a:buNone/>
        <a:defRPr sz="975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278613" indent="-139307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•"/>
        <a:defRPr sz="975" kern="1200">
          <a:solidFill>
            <a:schemeClr val="tx1"/>
          </a:solidFill>
          <a:latin typeface="+mj-lt"/>
          <a:ea typeface="+mn-ea"/>
          <a:cs typeface="+mn-cs"/>
        </a:defRPr>
      </a:lvl2pPr>
      <a:lvl3pPr marL="557227" indent="-139307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3pPr>
      <a:lvl4pPr marL="838742" indent="-142209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4pPr>
      <a:lvl5pPr marL="1254728" indent="-140275" algn="l" defTabSz="557227" rtl="0" eaLnBrk="1" latinLnBrk="0" hangingPunct="1">
        <a:spcBef>
          <a:spcPts val="234"/>
        </a:spcBef>
        <a:buClr>
          <a:srgbClr val="004990"/>
        </a:buClr>
        <a:buFont typeface="Arial" pitchFamily="34" charset="0"/>
        <a:buChar char="–"/>
        <a:defRPr sz="975" kern="1200">
          <a:solidFill>
            <a:schemeClr val="tx1"/>
          </a:solidFill>
          <a:latin typeface="+mj-lt"/>
          <a:ea typeface="+mn-ea"/>
          <a:cs typeface="+mn-cs"/>
        </a:defRPr>
      </a:lvl5pPr>
      <a:lvl6pPr marL="153237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10986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089599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368213" indent="-139307" algn="l" defTabSz="557227" rtl="0" eaLnBrk="1" latinLnBrk="0" hangingPunct="1">
        <a:spcBef>
          <a:spcPct val="20000"/>
        </a:spcBef>
        <a:buFont typeface="Arial" pitchFamily="34" charset="0"/>
        <a:buChar char="•"/>
        <a:defRPr sz="12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1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27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4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5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6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680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293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906" algn="l" defTabSz="557227" rtl="0" eaLnBrk="1" latinLnBrk="0" hangingPunct="1">
        <a:defRPr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/>
          <a:lstStyle>
            <a:lvl1pPr lvl="0"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>
              <a:spcBef>
                <a:spcPts val="48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>
              <a:spcBef>
                <a:spcPts val="360"/>
              </a:spcBef>
              <a:spcAft>
                <a:spcPts val="1000"/>
              </a:spcAft>
              <a:buClr>
                <a:srgbClr val="C7D3E6"/>
              </a:buClr>
              <a:buSzPct val="1000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lIns="68565" tIns="68565" rIns="68565" bIns="68565" anchor="ctr" anchorCtr="0">
            <a:noAutofit/>
          </a:bodyPr>
          <a:lstStyle/>
          <a:p>
            <a:pPr algn="r" defTabSz="685766"/>
            <a:fld id="{00000000-1234-1234-1234-123412341234}" type="slidenum">
              <a:rPr lang="en" sz="12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defTabSz="685766"/>
              <a:t>‹#›</a:t>
            </a:fld>
            <a:endParaRPr lang="en" sz="12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5879714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5325" r:id="rId1"/>
    <p:sldLayoutId id="2147485326" r:id="rId2"/>
    <p:sldLayoutId id="2147485327" r:id="rId3"/>
    <p:sldLayoutId id="2147485328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80D99A72-B52D-4D8A-8027-6EA0DC2A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7F3B-3443-46EE-81BC-CEC78D7A295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: усеченные противолежащие углы 4">
            <a:extLst>
              <a:ext uri="{FF2B5EF4-FFF2-40B4-BE49-F238E27FC236}">
                <a16:creationId xmlns:a16="http://schemas.microsoft.com/office/drawing/2014/main" xmlns="" id="{64054B35-AC35-4F4F-BED3-0461DE173165}"/>
              </a:ext>
            </a:extLst>
          </p:cNvPr>
          <p:cNvSpPr/>
          <p:nvPr/>
        </p:nvSpPr>
        <p:spPr>
          <a:xfrm>
            <a:off x="1172350" y="699542"/>
            <a:ext cx="7128792" cy="1944216"/>
          </a:xfrm>
          <a:prstGeom prst="snip2DiagRect">
            <a:avLst/>
          </a:prstGeom>
          <a:solidFill>
            <a:srgbClr val="BBB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x-none" sz="13800" b="1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xmlns="" id="{8E3E0B7C-CDE3-4B70-B820-3D3D078323DD}"/>
              </a:ext>
            </a:extLst>
          </p:cNvPr>
          <p:cNvSpPr/>
          <p:nvPr/>
        </p:nvSpPr>
        <p:spPr>
          <a:xfrm>
            <a:off x="1238008" y="759388"/>
            <a:ext cx="6997475" cy="1812362"/>
          </a:xfrm>
          <a:prstGeom prst="round2DiagRect">
            <a:avLst/>
          </a:prstGeom>
          <a:solidFill>
            <a:srgbClr val="082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lnSpc>
                <a:spcPct val="107000"/>
              </a:lnSpc>
              <a:buSzPts val="1400"/>
              <a:tabLst>
                <a:tab pos="630555" algn="l"/>
              </a:tabLst>
            </a:pPr>
            <a:r>
              <a:rPr lang="kk-KZ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en-US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KEGOC</a:t>
            </a:r>
            <a:r>
              <a:rPr lang="kk-KZ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r>
              <a:rPr lang="en-US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АҚ </a:t>
            </a:r>
            <a:r>
              <a:rPr lang="ru-RU" sz="2300" b="1" i="1" dirty="0" err="1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Акционерлерінің</a:t>
            </a:r>
            <a:r>
              <a:rPr lang="ru-RU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кезектен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тыс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жалпы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жиналысының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қарауына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en-US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KEGOC</a:t>
            </a:r>
            <a:r>
              <a:rPr lang="kk-KZ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r>
              <a:rPr lang="ru-RU" sz="23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АҚ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Жарғысын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жаңа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редакцияда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бекіту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туралы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мәселені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шығару</a:t>
            </a:r>
            <a:r>
              <a:rPr lang="ru-RU" sz="23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300" b="1" i="1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туралы</a:t>
            </a:r>
            <a:endParaRPr lang="ru-RU" sz="2300" b="1" i="1" kern="0" dirty="0">
              <a:solidFill>
                <a:schemeClr val="bg1"/>
              </a:solidFill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6" name="Picture 4" descr="kegoc_Logo">
            <a:extLst>
              <a:ext uri="{FF2B5EF4-FFF2-40B4-BE49-F238E27FC236}">
                <a16:creationId xmlns:a16="http://schemas.microsoft.com/office/drawing/2014/main" xmlns="" id="{36C895FA-8E82-478A-A25B-5479F5BCC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8021"/>
            <a:ext cx="683568" cy="33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140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0" y="419100"/>
            <a:ext cx="3111500" cy="700088"/>
          </a:xfrm>
          <a:prstGeom prst="rect">
            <a:avLst/>
          </a:prstGeom>
        </p:spPr>
        <p:txBody>
          <a:bodyPr vert="horz" wrap="square" lIns="0" tIns="7509" rIns="0" bIns="0" rtlCol="0" anchor="ctr" anchorCtr="0">
            <a:spAutoFit/>
          </a:bodyPr>
          <a:lstStyle/>
          <a:p>
            <a:pPr marL="5776">
              <a:lnSpc>
                <a:spcPts val="1798"/>
              </a:lnSpc>
              <a:spcBef>
                <a:spcPts val="59"/>
              </a:spcBef>
            </a:pPr>
            <a:r>
              <a:rPr lang="kk-KZ" sz="1819" dirty="0">
                <a:latin typeface="Arial Narrow" panose="020B0604020202020204" pitchFamily="34" charset="0"/>
                <a:cs typeface="Arial Narrow" panose="020B0604020202020204" pitchFamily="34" charset="0"/>
              </a:rPr>
              <a:t>редпосылки</a:t>
            </a:r>
            <a:r>
              <a:rPr sz="1819" dirty="0"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</a:p>
          <a:p>
            <a:pPr marL="5776">
              <a:lnSpc>
                <a:spcPts val="1798"/>
              </a:lnSpc>
            </a:pPr>
            <a:r>
              <a:rPr lang="kk-KZ" b="0" dirty="0">
                <a:latin typeface="Arial Narrow" panose="020B0604020202020204" pitchFamily="34" charset="0"/>
                <a:cs typeface="Arial Narrow" panose="020B0604020202020204" pitchFamily="34" charset="0"/>
              </a:rPr>
              <a:t>Необходимость актуализации Устава в соответсвии:</a:t>
            </a:r>
            <a:endParaRPr b="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705" y="4101098"/>
            <a:ext cx="76944" cy="81758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5776" algn="ctr">
              <a:lnSpc>
                <a:spcPts val="616"/>
              </a:lnSpc>
            </a:pPr>
            <a:r>
              <a:rPr lang="kk-KZ" sz="455" b="1" dirty="0">
                <a:solidFill>
                  <a:srgbClr val="FFFFFF"/>
                </a:solidFill>
                <a:cs typeface="Arial"/>
              </a:rPr>
              <a:t>ПРЕДПОСЫЛКИ</a:t>
            </a:r>
            <a:endParaRPr sz="455" dirty="0">
              <a:solidFill>
                <a:prstClr val="black"/>
              </a:solidFill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479126" y="170837"/>
            <a:ext cx="493268" cy="248078"/>
            <a:chOff x="18642905" y="375631"/>
            <a:chExt cx="1084580" cy="545465"/>
          </a:xfrm>
        </p:grpSpPr>
        <p:sp>
          <p:nvSpPr>
            <p:cNvPr id="13" name="object 13"/>
            <p:cNvSpPr/>
            <p:nvPr/>
          </p:nvSpPr>
          <p:spPr>
            <a:xfrm>
              <a:off x="18643551" y="375631"/>
              <a:ext cx="1083945" cy="149860"/>
            </a:xfrm>
            <a:custGeom>
              <a:avLst/>
              <a:gdLst/>
              <a:ahLst/>
              <a:cxnLst/>
              <a:rect l="l" t="t" r="r" b="b"/>
              <a:pathLst>
                <a:path w="1083944" h="149859">
                  <a:moveTo>
                    <a:pt x="1083600" y="0"/>
                  </a:moveTo>
                  <a:lnTo>
                    <a:pt x="41" y="0"/>
                  </a:lnTo>
                  <a:lnTo>
                    <a:pt x="0" y="8083"/>
                  </a:lnTo>
                  <a:lnTo>
                    <a:pt x="94133" y="7999"/>
                  </a:lnTo>
                  <a:lnTo>
                    <a:pt x="128624" y="9661"/>
                  </a:lnTo>
                  <a:lnTo>
                    <a:pt x="203306" y="26670"/>
                  </a:lnTo>
                  <a:lnTo>
                    <a:pt x="237890" y="50441"/>
                  </a:lnTo>
                  <a:lnTo>
                    <a:pt x="266899" y="90006"/>
                  </a:lnTo>
                  <a:lnTo>
                    <a:pt x="287530" y="149576"/>
                  </a:lnTo>
                  <a:lnTo>
                    <a:pt x="307399" y="90250"/>
                  </a:lnTo>
                  <a:lnTo>
                    <a:pt x="335926" y="51183"/>
                  </a:lnTo>
                  <a:lnTo>
                    <a:pt x="371182" y="28027"/>
                  </a:lnTo>
                  <a:lnTo>
                    <a:pt x="411233" y="16437"/>
                  </a:lnTo>
                  <a:lnTo>
                    <a:pt x="454148" y="12065"/>
                  </a:lnTo>
                  <a:lnTo>
                    <a:pt x="497995" y="10565"/>
                  </a:lnTo>
                  <a:lnTo>
                    <a:pt x="1083600" y="11057"/>
                  </a:lnTo>
                  <a:lnTo>
                    <a:pt x="1083600" y="0"/>
                  </a:lnTo>
                  <a:close/>
                </a:path>
              </a:pathLst>
            </a:custGeom>
            <a:solidFill>
              <a:srgbClr val="2EB8DB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18642902" y="462895"/>
              <a:ext cx="1084580" cy="458470"/>
            </a:xfrm>
            <a:custGeom>
              <a:avLst/>
              <a:gdLst/>
              <a:ahLst/>
              <a:cxnLst/>
              <a:rect l="l" t="t" r="r" b="b"/>
              <a:pathLst>
                <a:path w="1084580" h="458469">
                  <a:moveTo>
                    <a:pt x="183451" y="454444"/>
                  </a:moveTo>
                  <a:lnTo>
                    <a:pt x="101015" y="344678"/>
                  </a:lnTo>
                  <a:lnTo>
                    <a:pt x="86360" y="325158"/>
                  </a:lnTo>
                  <a:lnTo>
                    <a:pt x="179400" y="236994"/>
                  </a:lnTo>
                  <a:lnTo>
                    <a:pt x="139649" y="236994"/>
                  </a:lnTo>
                  <a:lnTo>
                    <a:pt x="29438" y="344792"/>
                  </a:lnTo>
                  <a:lnTo>
                    <a:pt x="29438" y="236994"/>
                  </a:lnTo>
                  <a:lnTo>
                    <a:pt x="0" y="236994"/>
                  </a:lnTo>
                  <a:lnTo>
                    <a:pt x="0" y="454444"/>
                  </a:lnTo>
                  <a:lnTo>
                    <a:pt x="29438" y="454444"/>
                  </a:lnTo>
                  <a:lnTo>
                    <a:pt x="29438" y="379107"/>
                  </a:lnTo>
                  <a:lnTo>
                    <a:pt x="65633" y="344792"/>
                  </a:lnTo>
                  <a:lnTo>
                    <a:pt x="65760" y="344678"/>
                  </a:lnTo>
                  <a:lnTo>
                    <a:pt x="144716" y="454444"/>
                  </a:lnTo>
                  <a:lnTo>
                    <a:pt x="183451" y="454444"/>
                  </a:lnTo>
                  <a:close/>
                </a:path>
                <a:path w="1084580" h="458469">
                  <a:moveTo>
                    <a:pt x="373964" y="428929"/>
                  </a:moveTo>
                  <a:lnTo>
                    <a:pt x="237985" y="428929"/>
                  </a:lnTo>
                  <a:lnTo>
                    <a:pt x="237985" y="354825"/>
                  </a:lnTo>
                  <a:lnTo>
                    <a:pt x="360337" y="354825"/>
                  </a:lnTo>
                  <a:lnTo>
                    <a:pt x="360337" y="329323"/>
                  </a:lnTo>
                  <a:lnTo>
                    <a:pt x="237985" y="329323"/>
                  </a:lnTo>
                  <a:lnTo>
                    <a:pt x="237985" y="262521"/>
                  </a:lnTo>
                  <a:lnTo>
                    <a:pt x="368719" y="262521"/>
                  </a:lnTo>
                  <a:lnTo>
                    <a:pt x="368719" y="236994"/>
                  </a:lnTo>
                  <a:lnTo>
                    <a:pt x="208534" y="236994"/>
                  </a:lnTo>
                  <a:lnTo>
                    <a:pt x="208534" y="454444"/>
                  </a:lnTo>
                  <a:lnTo>
                    <a:pt x="373964" y="454444"/>
                  </a:lnTo>
                  <a:lnTo>
                    <a:pt x="373964" y="428929"/>
                  </a:lnTo>
                  <a:close/>
                </a:path>
                <a:path w="1084580" h="458469">
                  <a:moveTo>
                    <a:pt x="612254" y="343585"/>
                  </a:moveTo>
                  <a:lnTo>
                    <a:pt x="518375" y="343585"/>
                  </a:lnTo>
                  <a:lnTo>
                    <a:pt x="518375" y="369112"/>
                  </a:lnTo>
                  <a:lnTo>
                    <a:pt x="583450" y="369112"/>
                  </a:lnTo>
                  <a:lnTo>
                    <a:pt x="583450" y="409829"/>
                  </a:lnTo>
                  <a:lnTo>
                    <a:pt x="546849" y="428472"/>
                  </a:lnTo>
                  <a:lnTo>
                    <a:pt x="518795" y="432549"/>
                  </a:lnTo>
                  <a:lnTo>
                    <a:pt x="507987" y="431952"/>
                  </a:lnTo>
                  <a:lnTo>
                    <a:pt x="468210" y="417652"/>
                  </a:lnTo>
                  <a:lnTo>
                    <a:pt x="443242" y="383527"/>
                  </a:lnTo>
                  <a:lnTo>
                    <a:pt x="437578" y="346760"/>
                  </a:lnTo>
                  <a:lnTo>
                    <a:pt x="437578" y="343585"/>
                  </a:lnTo>
                  <a:lnTo>
                    <a:pt x="445998" y="301307"/>
                  </a:lnTo>
                  <a:lnTo>
                    <a:pt x="470344" y="270916"/>
                  </a:lnTo>
                  <a:lnTo>
                    <a:pt x="508622" y="258330"/>
                  </a:lnTo>
                  <a:lnTo>
                    <a:pt x="518312" y="257949"/>
                  </a:lnTo>
                  <a:lnTo>
                    <a:pt x="526529" y="258305"/>
                  </a:lnTo>
                  <a:lnTo>
                    <a:pt x="565912" y="274345"/>
                  </a:lnTo>
                  <a:lnTo>
                    <a:pt x="582396" y="304977"/>
                  </a:lnTo>
                  <a:lnTo>
                    <a:pt x="608888" y="297891"/>
                  </a:lnTo>
                  <a:lnTo>
                    <a:pt x="592137" y="262242"/>
                  </a:lnTo>
                  <a:lnTo>
                    <a:pt x="551624" y="237642"/>
                  </a:lnTo>
                  <a:lnTo>
                    <a:pt x="518147" y="233337"/>
                  </a:lnTo>
                  <a:lnTo>
                    <a:pt x="502069" y="234175"/>
                  </a:lnTo>
                  <a:lnTo>
                    <a:pt x="459613" y="246697"/>
                  </a:lnTo>
                  <a:lnTo>
                    <a:pt x="428180" y="274650"/>
                  </a:lnTo>
                  <a:lnTo>
                    <a:pt x="410514" y="316103"/>
                  </a:lnTo>
                  <a:lnTo>
                    <a:pt x="407149" y="346760"/>
                  </a:lnTo>
                  <a:lnTo>
                    <a:pt x="408000" y="362381"/>
                  </a:lnTo>
                  <a:lnTo>
                    <a:pt x="420776" y="404736"/>
                  </a:lnTo>
                  <a:lnTo>
                    <a:pt x="448525" y="436753"/>
                  </a:lnTo>
                  <a:lnTo>
                    <a:pt x="489254" y="454647"/>
                  </a:lnTo>
                  <a:lnTo>
                    <a:pt x="520458" y="458076"/>
                  </a:lnTo>
                  <a:lnTo>
                    <a:pt x="532460" y="457542"/>
                  </a:lnTo>
                  <a:lnTo>
                    <a:pt x="579043" y="444792"/>
                  </a:lnTo>
                  <a:lnTo>
                    <a:pt x="600583" y="432549"/>
                  </a:lnTo>
                  <a:lnTo>
                    <a:pt x="601357" y="432079"/>
                  </a:lnTo>
                  <a:lnTo>
                    <a:pt x="612254" y="424180"/>
                  </a:lnTo>
                  <a:lnTo>
                    <a:pt x="612254" y="343585"/>
                  </a:lnTo>
                  <a:close/>
                </a:path>
                <a:path w="1084580" h="458469">
                  <a:moveTo>
                    <a:pt x="858824" y="345998"/>
                  </a:moveTo>
                  <a:lnTo>
                    <a:pt x="851547" y="301066"/>
                  </a:lnTo>
                  <a:lnTo>
                    <a:pt x="830008" y="264909"/>
                  </a:lnTo>
                  <a:lnTo>
                    <a:pt x="828484" y="263512"/>
                  </a:lnTo>
                  <a:lnTo>
                    <a:pt x="828484" y="346036"/>
                  </a:lnTo>
                  <a:lnTo>
                    <a:pt x="827151" y="365760"/>
                  </a:lnTo>
                  <a:lnTo>
                    <a:pt x="807097" y="410705"/>
                  </a:lnTo>
                  <a:lnTo>
                    <a:pt x="768400" y="432028"/>
                  </a:lnTo>
                  <a:lnTo>
                    <a:pt x="752576" y="433451"/>
                  </a:lnTo>
                  <a:lnTo>
                    <a:pt x="736955" y="432028"/>
                  </a:lnTo>
                  <a:lnTo>
                    <a:pt x="698500" y="410883"/>
                  </a:lnTo>
                  <a:lnTo>
                    <a:pt x="678307" y="367677"/>
                  </a:lnTo>
                  <a:lnTo>
                    <a:pt x="676948" y="349097"/>
                  </a:lnTo>
                  <a:lnTo>
                    <a:pt x="678357" y="326364"/>
                  </a:lnTo>
                  <a:lnTo>
                    <a:pt x="699439" y="279196"/>
                  </a:lnTo>
                  <a:lnTo>
                    <a:pt x="738009" y="259549"/>
                  </a:lnTo>
                  <a:lnTo>
                    <a:pt x="753033" y="258241"/>
                  </a:lnTo>
                  <a:lnTo>
                    <a:pt x="763727" y="258927"/>
                  </a:lnTo>
                  <a:lnTo>
                    <a:pt x="800862" y="275107"/>
                  </a:lnTo>
                  <a:lnTo>
                    <a:pt x="823341" y="310045"/>
                  </a:lnTo>
                  <a:lnTo>
                    <a:pt x="828484" y="346036"/>
                  </a:lnTo>
                  <a:lnTo>
                    <a:pt x="828484" y="263512"/>
                  </a:lnTo>
                  <a:lnTo>
                    <a:pt x="795566" y="241439"/>
                  </a:lnTo>
                  <a:lnTo>
                    <a:pt x="752881" y="233337"/>
                  </a:lnTo>
                  <a:lnTo>
                    <a:pt x="730504" y="235242"/>
                  </a:lnTo>
                  <a:lnTo>
                    <a:pt x="692213" y="250532"/>
                  </a:lnTo>
                  <a:lnTo>
                    <a:pt x="663321" y="280695"/>
                  </a:lnTo>
                  <a:lnTo>
                    <a:pt x="648462" y="323037"/>
                  </a:lnTo>
                  <a:lnTo>
                    <a:pt x="646595" y="348602"/>
                  </a:lnTo>
                  <a:lnTo>
                    <a:pt x="647395" y="362724"/>
                  </a:lnTo>
                  <a:lnTo>
                    <a:pt x="659320" y="402805"/>
                  </a:lnTo>
                  <a:lnTo>
                    <a:pt x="685114" y="435165"/>
                  </a:lnTo>
                  <a:lnTo>
                    <a:pt x="723036" y="454355"/>
                  </a:lnTo>
                  <a:lnTo>
                    <a:pt x="752741" y="458076"/>
                  </a:lnTo>
                  <a:lnTo>
                    <a:pt x="766927" y="457238"/>
                  </a:lnTo>
                  <a:lnTo>
                    <a:pt x="806627" y="444665"/>
                  </a:lnTo>
                  <a:lnTo>
                    <a:pt x="822655" y="433451"/>
                  </a:lnTo>
                  <a:lnTo>
                    <a:pt x="828751" y="428104"/>
                  </a:lnTo>
                  <a:lnTo>
                    <a:pt x="851179" y="391718"/>
                  </a:lnTo>
                  <a:lnTo>
                    <a:pt x="857986" y="362140"/>
                  </a:lnTo>
                  <a:lnTo>
                    <a:pt x="858824" y="345998"/>
                  </a:lnTo>
                  <a:close/>
                </a:path>
                <a:path w="1084580" h="458469">
                  <a:moveTo>
                    <a:pt x="1084059" y="385445"/>
                  </a:moveTo>
                  <a:lnTo>
                    <a:pt x="1054620" y="378167"/>
                  </a:lnTo>
                  <a:lnTo>
                    <a:pt x="1050899" y="391045"/>
                  </a:lnTo>
                  <a:lnTo>
                    <a:pt x="1045806" y="402234"/>
                  </a:lnTo>
                  <a:lnTo>
                    <a:pt x="1012609" y="429983"/>
                  </a:lnTo>
                  <a:lnTo>
                    <a:pt x="989914" y="433451"/>
                  </a:lnTo>
                  <a:lnTo>
                    <a:pt x="979995" y="432828"/>
                  </a:lnTo>
                  <a:lnTo>
                    <a:pt x="944257" y="417487"/>
                  </a:lnTo>
                  <a:lnTo>
                    <a:pt x="923213" y="381546"/>
                  </a:lnTo>
                  <a:lnTo>
                    <a:pt x="918591" y="343941"/>
                  </a:lnTo>
                  <a:lnTo>
                    <a:pt x="919022" y="333273"/>
                  </a:lnTo>
                  <a:lnTo>
                    <a:pt x="929665" y="292582"/>
                  </a:lnTo>
                  <a:lnTo>
                    <a:pt x="958710" y="264706"/>
                  </a:lnTo>
                  <a:lnTo>
                    <a:pt x="992301" y="257949"/>
                  </a:lnTo>
                  <a:lnTo>
                    <a:pt x="1002931" y="258622"/>
                  </a:lnTo>
                  <a:lnTo>
                    <a:pt x="1042073" y="282803"/>
                  </a:lnTo>
                  <a:lnTo>
                    <a:pt x="1051521" y="303276"/>
                  </a:lnTo>
                  <a:lnTo>
                    <a:pt x="1080325" y="296595"/>
                  </a:lnTo>
                  <a:lnTo>
                    <a:pt x="1059205" y="259105"/>
                  </a:lnTo>
                  <a:lnTo>
                    <a:pt x="1023429" y="237477"/>
                  </a:lnTo>
                  <a:lnTo>
                    <a:pt x="992784" y="233337"/>
                  </a:lnTo>
                  <a:lnTo>
                    <a:pt x="978446" y="234149"/>
                  </a:lnTo>
                  <a:lnTo>
                    <a:pt x="939076" y="246443"/>
                  </a:lnTo>
                  <a:lnTo>
                    <a:pt x="908761" y="272986"/>
                  </a:lnTo>
                  <a:lnTo>
                    <a:pt x="891514" y="312394"/>
                  </a:lnTo>
                  <a:lnTo>
                    <a:pt x="888238" y="344068"/>
                  </a:lnTo>
                  <a:lnTo>
                    <a:pt x="888961" y="359397"/>
                  </a:lnTo>
                  <a:lnTo>
                    <a:pt x="899934" y="402361"/>
                  </a:lnTo>
                  <a:lnTo>
                    <a:pt x="923531" y="435825"/>
                  </a:lnTo>
                  <a:lnTo>
                    <a:pt x="959878" y="454494"/>
                  </a:lnTo>
                  <a:lnTo>
                    <a:pt x="992339" y="458076"/>
                  </a:lnTo>
                  <a:lnTo>
                    <a:pt x="1008989" y="456907"/>
                  </a:lnTo>
                  <a:lnTo>
                    <a:pt x="1050874" y="439458"/>
                  </a:lnTo>
                  <a:lnTo>
                    <a:pt x="1078522" y="402107"/>
                  </a:lnTo>
                  <a:lnTo>
                    <a:pt x="1084059" y="385445"/>
                  </a:lnTo>
                  <a:close/>
                </a:path>
                <a:path w="1084580" h="458469">
                  <a:moveTo>
                    <a:pt x="1084237" y="0"/>
                  </a:moveTo>
                  <a:lnTo>
                    <a:pt x="1816" y="0"/>
                  </a:lnTo>
                  <a:lnTo>
                    <a:pt x="1739" y="8077"/>
                  </a:lnTo>
                  <a:lnTo>
                    <a:pt x="95732" y="8051"/>
                  </a:lnTo>
                  <a:lnTo>
                    <a:pt x="130136" y="9702"/>
                  </a:lnTo>
                  <a:lnTo>
                    <a:pt x="204647" y="26670"/>
                  </a:lnTo>
                  <a:lnTo>
                    <a:pt x="239153" y="50393"/>
                  </a:lnTo>
                  <a:lnTo>
                    <a:pt x="268109" y="89877"/>
                  </a:lnTo>
                  <a:lnTo>
                    <a:pt x="288709" y="149326"/>
                  </a:lnTo>
                  <a:lnTo>
                    <a:pt x="308521" y="90106"/>
                  </a:lnTo>
                  <a:lnTo>
                    <a:pt x="336994" y="51117"/>
                  </a:lnTo>
                  <a:lnTo>
                    <a:pt x="372173" y="28003"/>
                  </a:lnTo>
                  <a:lnTo>
                    <a:pt x="412140" y="16433"/>
                  </a:lnTo>
                  <a:lnTo>
                    <a:pt x="454964" y="12077"/>
                  </a:lnTo>
                  <a:lnTo>
                    <a:pt x="498716" y="10579"/>
                  </a:lnTo>
                  <a:lnTo>
                    <a:pt x="1084237" y="11099"/>
                  </a:lnTo>
                  <a:lnTo>
                    <a:pt x="1084237" y="0"/>
                  </a:lnTo>
                  <a:close/>
                </a:path>
              </a:pathLst>
            </a:custGeom>
            <a:solidFill>
              <a:srgbClr val="141717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18644648" y="548457"/>
              <a:ext cx="1082675" cy="149860"/>
            </a:xfrm>
            <a:custGeom>
              <a:avLst/>
              <a:gdLst/>
              <a:ahLst/>
              <a:cxnLst/>
              <a:rect l="l" t="t" r="r" b="b"/>
              <a:pathLst>
                <a:path w="1082675" h="149859">
                  <a:moveTo>
                    <a:pt x="1082501" y="0"/>
                  </a:moveTo>
                  <a:lnTo>
                    <a:pt x="73" y="0"/>
                  </a:lnTo>
                  <a:lnTo>
                    <a:pt x="0" y="8073"/>
                  </a:lnTo>
                  <a:lnTo>
                    <a:pt x="93986" y="8041"/>
                  </a:lnTo>
                  <a:lnTo>
                    <a:pt x="128394" y="9691"/>
                  </a:lnTo>
                  <a:lnTo>
                    <a:pt x="202903" y="26662"/>
                  </a:lnTo>
                  <a:lnTo>
                    <a:pt x="237412" y="50386"/>
                  </a:lnTo>
                  <a:lnTo>
                    <a:pt x="266365" y="89870"/>
                  </a:lnTo>
                  <a:lnTo>
                    <a:pt x="286965" y="149314"/>
                  </a:lnTo>
                  <a:lnTo>
                    <a:pt x="306783" y="90103"/>
                  </a:lnTo>
                  <a:lnTo>
                    <a:pt x="335247" y="51111"/>
                  </a:lnTo>
                  <a:lnTo>
                    <a:pt x="370427" y="28000"/>
                  </a:lnTo>
                  <a:lnTo>
                    <a:pt x="410395" y="16433"/>
                  </a:lnTo>
                  <a:lnTo>
                    <a:pt x="453222" y="12070"/>
                  </a:lnTo>
                  <a:lnTo>
                    <a:pt x="496979" y="10575"/>
                  </a:lnTo>
                  <a:lnTo>
                    <a:pt x="1082501" y="11099"/>
                  </a:lnTo>
                  <a:lnTo>
                    <a:pt x="1082501" y="0"/>
                  </a:lnTo>
                  <a:close/>
                </a:path>
              </a:pathLst>
            </a:custGeom>
            <a:solidFill>
              <a:srgbClr val="2EB8DB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</p:grpSp>
      <p:sp>
        <p:nvSpPr>
          <p:cNvPr id="136" name="object 136"/>
          <p:cNvSpPr txBox="1"/>
          <p:nvPr/>
        </p:nvSpPr>
        <p:spPr>
          <a:xfrm>
            <a:off x="2576120" y="1131590"/>
            <a:ext cx="974695" cy="175933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5776">
              <a:spcBef>
                <a:spcPts val="61"/>
              </a:spcBef>
            </a:pPr>
            <a:r>
              <a:rPr lang="kk-KZ" sz="1092" b="1" dirty="0" smtClean="0">
                <a:solidFill>
                  <a:srgbClr val="0066CC">
                    <a:lumMod val="50000"/>
                  </a:srgbClr>
                </a:solidFill>
                <a:latin typeface="Calibri"/>
                <a:cs typeface="Calibri"/>
              </a:rPr>
              <a:t>Түсіндірмелер</a:t>
            </a:r>
            <a:r>
              <a:rPr sz="1092" b="1" dirty="0" smtClean="0">
                <a:solidFill>
                  <a:srgbClr val="0066CC">
                    <a:lumMod val="50000"/>
                  </a:srgbClr>
                </a:solidFill>
                <a:latin typeface="Calibri"/>
                <a:cs typeface="Calibri"/>
              </a:rPr>
              <a:t>:</a:t>
            </a:r>
            <a:endParaRPr sz="1092" dirty="0">
              <a:solidFill>
                <a:srgbClr val="0066CC">
                  <a:lumMod val="50000"/>
                </a:srgbClr>
              </a:solidFill>
              <a:latin typeface="Calibri"/>
              <a:cs typeface="Calibri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2544683" y="1300082"/>
            <a:ext cx="3395469" cy="311856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/>
          <a:p>
            <a:pPr marL="111187" indent="-105700">
              <a:spcBef>
                <a:spcPts val="148"/>
              </a:spcBef>
              <a:buFontTx/>
              <a:buChar char="•"/>
              <a:tabLst>
                <a:tab pos="111187" algn="l"/>
                <a:tab pos="111476" algn="l"/>
              </a:tabLst>
            </a:pPr>
            <a:r>
              <a:rPr lang="ru-RU" sz="910" dirty="0" smtClean="0">
                <a:solidFill>
                  <a:srgbClr val="002060"/>
                </a:solidFill>
                <a:cs typeface="Microsoft Sans Serif"/>
              </a:rPr>
              <a:t>АЖЖ </a:t>
            </a:r>
            <a:r>
              <a:rPr lang="ru-RU" sz="910" dirty="0" err="1" smtClean="0">
                <a:solidFill>
                  <a:srgbClr val="002060"/>
                </a:solidFill>
                <a:cs typeface="Microsoft Sans Serif"/>
              </a:rPr>
              <a:t>құзыреттерін</a:t>
            </a:r>
            <a:r>
              <a:rPr lang="ru-RU" sz="910" dirty="0" smtClean="0">
                <a:solidFill>
                  <a:srgbClr val="002060"/>
                </a:solidFill>
                <a:cs typeface="Microsoft Sans Serif"/>
              </a:rPr>
              <a:t> </a:t>
            </a:r>
            <a:r>
              <a:rPr lang="ru-RU" sz="910" dirty="0" err="1" smtClean="0">
                <a:solidFill>
                  <a:srgbClr val="002060"/>
                </a:solidFill>
                <a:cs typeface="Microsoft Sans Serif"/>
              </a:rPr>
              <a:t>кеңейту</a:t>
            </a:r>
            <a:endParaRPr lang="ru-RU" sz="910" dirty="0">
              <a:solidFill>
                <a:srgbClr val="002060"/>
              </a:solidFill>
              <a:cs typeface="Microsoft Sans Serif"/>
            </a:endParaRPr>
          </a:p>
          <a:p>
            <a:pPr marL="111187" indent="-105700">
              <a:spcBef>
                <a:spcPts val="148"/>
              </a:spcBef>
              <a:buFontTx/>
              <a:buChar char="•"/>
              <a:tabLst>
                <a:tab pos="111187" algn="l"/>
                <a:tab pos="111476" algn="l"/>
              </a:tabLst>
            </a:pPr>
            <a:r>
              <a:rPr lang="ru-RU" sz="910" dirty="0" err="1">
                <a:solidFill>
                  <a:srgbClr val="002060"/>
                </a:solidFill>
                <a:cs typeface="Microsoft Sans Serif"/>
              </a:rPr>
              <a:t>Тұжырымдамаларды</a:t>
            </a:r>
            <a:r>
              <a:rPr lang="ru-RU" sz="910" dirty="0">
                <a:solidFill>
                  <a:srgbClr val="002060"/>
                </a:solidFill>
                <a:cs typeface="Microsoft Sans Serif"/>
              </a:rPr>
              <a:t> </a:t>
            </a:r>
            <a:r>
              <a:rPr lang="ru-RU" sz="910" dirty="0" err="1">
                <a:solidFill>
                  <a:srgbClr val="002060"/>
                </a:solidFill>
                <a:cs typeface="Microsoft Sans Serif"/>
              </a:rPr>
              <a:t>нақтылау</a:t>
            </a:r>
            <a:endParaRPr sz="910" dirty="0">
              <a:solidFill>
                <a:srgbClr val="002060"/>
              </a:solidFill>
              <a:cs typeface="Microsoft Sans Serif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486885" y="1133164"/>
            <a:ext cx="1774955" cy="801520"/>
          </a:xfrm>
          <a:prstGeom prst="rect">
            <a:avLst/>
          </a:prstGeom>
        </p:spPr>
        <p:txBody>
          <a:bodyPr vert="horz" wrap="square" lIns="0" tIns="31768" rIns="0" bIns="0" rtlCol="0">
            <a:spAutoFit/>
          </a:bodyPr>
          <a:lstStyle/>
          <a:p>
            <a:pPr marL="5776" marR="2310">
              <a:lnSpc>
                <a:spcPts val="1019"/>
              </a:lnSpc>
              <a:spcBef>
                <a:spcPts val="250"/>
              </a:spcBef>
            </a:pP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12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қыркүйекте</a:t>
            </a: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smtClean="0">
                <a:solidFill>
                  <a:srgbClr val="002060"/>
                </a:solidFill>
                <a:cs typeface="Trebuchet MS"/>
              </a:rPr>
              <a:t>«</a:t>
            </a:r>
            <a:r>
              <a:rPr lang="ru-RU" sz="1023" b="1" cap="all" dirty="0" err="1" smtClean="0">
                <a:solidFill>
                  <a:srgbClr val="002060"/>
                </a:solidFill>
                <a:cs typeface="Trebuchet MS"/>
              </a:rPr>
              <a:t>Акционерлік</a:t>
            </a:r>
            <a:r>
              <a:rPr lang="ru-RU" sz="1023" b="1" cap="all" dirty="0" smtClean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қоғамдар</a:t>
            </a: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err="1" smtClean="0">
                <a:solidFill>
                  <a:srgbClr val="002060"/>
                </a:solidFill>
                <a:cs typeface="Trebuchet MS"/>
              </a:rPr>
              <a:t>туралы</a:t>
            </a:r>
            <a:r>
              <a:rPr lang="ru-RU" sz="1023" b="1" cap="all" dirty="0" smtClean="0">
                <a:solidFill>
                  <a:srgbClr val="002060"/>
                </a:solidFill>
                <a:cs typeface="Trebuchet MS"/>
              </a:rPr>
              <a:t>» ҚРЗ-</a:t>
            </a:r>
            <a:r>
              <a:rPr lang="ru-RU" sz="1023" b="1" cap="all" dirty="0" err="1" smtClean="0">
                <a:solidFill>
                  <a:srgbClr val="002060"/>
                </a:solidFill>
                <a:cs typeface="Trebuchet MS"/>
              </a:rPr>
              <a:t>ға</a:t>
            </a:r>
            <a:r>
              <a:rPr lang="ru-RU" sz="1023" b="1" cap="all" dirty="0" smtClean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өзгерістер</a:t>
            </a: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 мен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толықтырулар</a:t>
            </a: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күшіне</a:t>
            </a:r>
            <a:r>
              <a:rPr lang="ru-RU" sz="1023" b="1" cap="all" dirty="0">
                <a:solidFill>
                  <a:srgbClr val="002060"/>
                </a:solidFill>
                <a:cs typeface="Trebuchet MS"/>
              </a:rPr>
              <a:t> </a:t>
            </a:r>
            <a:r>
              <a:rPr lang="ru-RU" sz="1023" b="1" cap="all" dirty="0" err="1">
                <a:solidFill>
                  <a:srgbClr val="002060"/>
                </a:solidFill>
                <a:cs typeface="Trebuchet MS"/>
              </a:rPr>
              <a:t>енді</a:t>
            </a:r>
            <a:endParaRPr lang="ru-RU" sz="569" b="1" cap="all" dirty="0">
              <a:solidFill>
                <a:srgbClr val="002060"/>
              </a:solidFill>
              <a:cs typeface="Trebuchet MS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1683551" y="1905252"/>
            <a:ext cx="1749338" cy="673279"/>
          </a:xfrm>
          <a:prstGeom prst="rect">
            <a:avLst/>
          </a:prstGeom>
        </p:spPr>
        <p:txBody>
          <a:bodyPr vert="horz" wrap="square" lIns="0" tIns="31768" rIns="0" bIns="0" rtlCol="0">
            <a:spAutoFit/>
          </a:bodyPr>
          <a:lstStyle>
            <a:defPPr>
              <a:defRPr lang="ru-RU"/>
            </a:defPPr>
            <a:lvl1pPr marL="5776" marR="2310">
              <a:lnSpc>
                <a:spcPts val="1019"/>
              </a:lnSpc>
              <a:spcBef>
                <a:spcPts val="250"/>
              </a:spcBef>
              <a:defRPr sz="1023" cap="all">
                <a:solidFill>
                  <a:schemeClr val="accent2">
                    <a:lumMod val="50000"/>
                  </a:schemeClr>
                </a:solidFill>
                <a:cs typeface="Trebuchet M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Самұрық-Қазына</a:t>
            </a:r>
            <a:r>
              <a:rPr lang="ru-RU" b="1" dirty="0" smtClean="0">
                <a:solidFill>
                  <a:srgbClr val="002060"/>
                </a:solidFill>
              </a:rPr>
              <a:t>» </a:t>
            </a:r>
            <a:r>
              <a:rPr lang="ru-RU" b="1" dirty="0">
                <a:solidFill>
                  <a:srgbClr val="002060"/>
                </a:solidFill>
              </a:rPr>
              <a:t>АҚ </a:t>
            </a:r>
            <a:r>
              <a:rPr lang="ru-RU" b="1" dirty="0" err="1">
                <a:solidFill>
                  <a:srgbClr val="002060"/>
                </a:solidFill>
              </a:rPr>
              <a:t>Басқарма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төрағасының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2022 </a:t>
            </a:r>
            <a:r>
              <a:rPr lang="ru-RU" b="1" dirty="0" err="1">
                <a:solidFill>
                  <a:srgbClr val="002060"/>
                </a:solidFill>
              </a:rPr>
              <a:t>жылғы</a:t>
            </a:r>
            <a:r>
              <a:rPr lang="ru-RU" b="1" dirty="0">
                <a:solidFill>
                  <a:srgbClr val="002060"/>
                </a:solidFill>
              </a:rPr>
              <a:t> 19 </a:t>
            </a:r>
            <a:r>
              <a:rPr lang="ru-RU" b="1" dirty="0" err="1">
                <a:solidFill>
                  <a:srgbClr val="002060"/>
                </a:solidFill>
              </a:rPr>
              <a:t>шілдедегі</a:t>
            </a:r>
            <a:r>
              <a:rPr lang="ru-RU" b="1" dirty="0">
                <a:solidFill>
                  <a:srgbClr val="002060"/>
                </a:solidFill>
              </a:rPr>
              <a:t> № 37-ө </a:t>
            </a:r>
            <a:r>
              <a:rPr lang="ru-RU" b="1" dirty="0" err="1">
                <a:solidFill>
                  <a:srgbClr val="002060"/>
                </a:solidFill>
              </a:rPr>
              <a:t>тапсырмасы</a:t>
            </a:r>
            <a:endParaRPr b="1" dirty="0">
              <a:solidFill>
                <a:srgbClr val="002060"/>
              </a:solidFill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4932040" y="3904500"/>
            <a:ext cx="2101875" cy="673279"/>
          </a:xfrm>
          <a:prstGeom prst="rect">
            <a:avLst/>
          </a:prstGeom>
        </p:spPr>
        <p:txBody>
          <a:bodyPr vert="horz" wrap="square" lIns="0" tIns="31768" rIns="0" bIns="0" rtlCol="0">
            <a:spAutoFit/>
          </a:bodyPr>
          <a:lstStyle>
            <a:defPPr>
              <a:defRPr lang="ru-RU"/>
            </a:defPPr>
            <a:lvl1pPr marL="5776" marR="2310">
              <a:lnSpc>
                <a:spcPts val="1019"/>
              </a:lnSpc>
              <a:spcBef>
                <a:spcPts val="250"/>
              </a:spcBef>
              <a:defRPr sz="1023" cap="all">
                <a:solidFill>
                  <a:schemeClr val="accent2">
                    <a:lumMod val="50000"/>
                  </a:schemeClr>
                </a:solidFill>
                <a:cs typeface="Trebuchet MS"/>
              </a:defRPr>
            </a:lvl1pPr>
          </a:lstStyle>
          <a:p>
            <a:r>
              <a:rPr lang="ru-RU" b="1" dirty="0" err="1">
                <a:solidFill>
                  <a:srgbClr val="002060"/>
                </a:solidFill>
              </a:rPr>
              <a:t>Корпоративтік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басқарудың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үздік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тәжірибесі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және</a:t>
            </a:r>
            <a:r>
              <a:rPr lang="ru-RU" b="1" dirty="0">
                <a:solidFill>
                  <a:srgbClr val="002060"/>
                </a:solidFill>
              </a:rPr>
              <a:t> диагностика </a:t>
            </a:r>
            <a:r>
              <a:rPr lang="ru-RU" b="1" dirty="0" err="1">
                <a:solidFill>
                  <a:srgbClr val="002060"/>
                </a:solidFill>
              </a:rPr>
              <a:t>нәтижелері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бойынша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кеңесшінің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ұсыныстары</a:t>
            </a:r>
            <a:endParaRPr b="1" dirty="0">
              <a:solidFill>
                <a:srgbClr val="002060"/>
              </a:solidFill>
            </a:endParaRPr>
          </a:p>
        </p:txBody>
      </p:sp>
      <p:sp>
        <p:nvSpPr>
          <p:cNvPr id="28" name="object 174"/>
          <p:cNvSpPr txBox="1"/>
          <p:nvPr/>
        </p:nvSpPr>
        <p:spPr>
          <a:xfrm>
            <a:off x="2843808" y="3016828"/>
            <a:ext cx="2417835" cy="545039"/>
          </a:xfrm>
          <a:prstGeom prst="rect">
            <a:avLst/>
          </a:prstGeom>
        </p:spPr>
        <p:txBody>
          <a:bodyPr vert="horz" wrap="square" lIns="0" tIns="31768" rIns="0" bIns="0" rtlCol="0">
            <a:spAutoFit/>
          </a:bodyPr>
          <a:lstStyle>
            <a:defPPr>
              <a:defRPr lang="ru-RU"/>
            </a:defPPr>
            <a:lvl1pPr marL="5776" marR="2310">
              <a:lnSpc>
                <a:spcPts val="1019"/>
              </a:lnSpc>
              <a:spcBef>
                <a:spcPts val="250"/>
              </a:spcBef>
              <a:defRPr sz="1023" cap="all">
                <a:solidFill>
                  <a:schemeClr val="accent2">
                    <a:lumMod val="50000"/>
                  </a:schemeClr>
                </a:solidFill>
                <a:cs typeface="Trebuchet MS"/>
              </a:defRPr>
            </a:lvl1pPr>
          </a:lstStyle>
          <a:p>
            <a:r>
              <a:rPr lang="kk-KZ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KEGOC</a:t>
            </a:r>
            <a:r>
              <a:rPr lang="kk-KZ" b="1" dirty="0" smtClean="0">
                <a:solidFill>
                  <a:srgbClr val="002060"/>
                </a:solidFill>
              </a:rPr>
              <a:t>»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АҚ </a:t>
            </a:r>
            <a:r>
              <a:rPr lang="ru-RU" b="1" dirty="0" err="1">
                <a:solidFill>
                  <a:srgbClr val="002060"/>
                </a:solidFill>
              </a:rPr>
              <a:t>корпоративтік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басқаруды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жетілдіру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жөніндегі</a:t>
            </a:r>
            <a:r>
              <a:rPr lang="ru-RU" b="1" dirty="0">
                <a:solidFill>
                  <a:srgbClr val="002060"/>
                </a:solidFill>
              </a:rPr>
              <a:t> 2022-2024 </a:t>
            </a:r>
            <a:r>
              <a:rPr lang="ru-RU" b="1" dirty="0" err="1">
                <a:solidFill>
                  <a:srgbClr val="002060"/>
                </a:solidFill>
              </a:rPr>
              <a:t>жылдарға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арналған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іс-шаралар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жоспары</a:t>
            </a:r>
            <a:endParaRPr b="1" dirty="0">
              <a:solidFill>
                <a:srgbClr val="002060"/>
              </a:solidFill>
            </a:endParaRPr>
          </a:p>
        </p:txBody>
      </p:sp>
      <p:sp>
        <p:nvSpPr>
          <p:cNvPr id="29" name="object 137"/>
          <p:cNvSpPr txBox="1"/>
          <p:nvPr/>
        </p:nvSpPr>
        <p:spPr>
          <a:xfrm>
            <a:off x="3582276" y="1754356"/>
            <a:ext cx="3437996" cy="999224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pPr algn="just"/>
            <a:r>
              <a:rPr lang="ru-RU" dirty="0" err="1">
                <a:solidFill>
                  <a:srgbClr val="002060"/>
                </a:solidFill>
              </a:rPr>
              <a:t>Корпоративтік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басқару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практикасын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жетекші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биржалар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листингі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қағидаларының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талаптарына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сәйкес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келтіру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жөніндегі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Жол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карталарында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жарғыларды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жаңарту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жөніндегі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іс-шараларды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атап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айтқанда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корпоративтік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басқарудың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үздік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практикаларына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сәйкес</a:t>
            </a:r>
            <a:r>
              <a:rPr lang="ru-RU" dirty="0">
                <a:solidFill>
                  <a:srgbClr val="002060"/>
                </a:solidFill>
              </a:rPr>
              <a:t> ДК </a:t>
            </a:r>
            <a:r>
              <a:rPr lang="ru-RU" dirty="0" err="1">
                <a:solidFill>
                  <a:srgbClr val="002060"/>
                </a:solidFill>
              </a:rPr>
              <a:t>жүктемесін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азайту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мақсатында</a:t>
            </a:r>
            <a:r>
              <a:rPr lang="ru-RU" dirty="0">
                <a:solidFill>
                  <a:srgbClr val="002060"/>
                </a:solidFill>
              </a:rPr>
              <a:t> ДК мен ДК </a:t>
            </a:r>
            <a:r>
              <a:rPr lang="ru-RU" dirty="0" err="1">
                <a:solidFill>
                  <a:srgbClr val="002060"/>
                </a:solidFill>
              </a:rPr>
              <a:t>Басқармасының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өкілеттіктерін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ажыратуға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қатысты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іс-шараларды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көздеу</a:t>
            </a:r>
            <a:r>
              <a:rPr lang="ru-RU" dirty="0">
                <a:solidFill>
                  <a:srgbClr val="002060"/>
                </a:solidFill>
              </a:rPr>
              <a:t>  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0" name="object 137"/>
          <p:cNvSpPr txBox="1"/>
          <p:nvPr/>
        </p:nvSpPr>
        <p:spPr>
          <a:xfrm>
            <a:off x="5425003" y="2853752"/>
            <a:ext cx="3395469" cy="1012048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pPr algn="just"/>
            <a:r>
              <a:rPr lang="ru-RU" dirty="0">
                <a:solidFill>
                  <a:srgbClr val="002060"/>
                </a:solidFill>
              </a:rPr>
              <a:t>6-тармақ. </a:t>
            </a:r>
            <a:r>
              <a:rPr lang="ru-RU" dirty="0" err="1">
                <a:solidFill>
                  <a:srgbClr val="002060"/>
                </a:solidFill>
              </a:rPr>
              <a:t>Маңызды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емес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мәселелерді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Басқармаға</a:t>
            </a:r>
            <a:r>
              <a:rPr lang="ru-RU" dirty="0">
                <a:solidFill>
                  <a:srgbClr val="002060"/>
                </a:solidFill>
              </a:rPr>
              <a:t> беру </a:t>
            </a:r>
            <a:r>
              <a:rPr lang="ru-RU" dirty="0" err="1">
                <a:solidFill>
                  <a:srgbClr val="002060"/>
                </a:solidFill>
              </a:rPr>
              <a:t>мақсатында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Директорлар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кеңесі</a:t>
            </a:r>
            <a:r>
              <a:rPr lang="ru-RU" dirty="0">
                <a:solidFill>
                  <a:srgbClr val="002060"/>
                </a:solidFill>
              </a:rPr>
              <a:t> мен </a:t>
            </a:r>
            <a:r>
              <a:rPr lang="ru-RU" dirty="0" err="1" smtClean="0">
                <a:solidFill>
                  <a:srgbClr val="002060"/>
                </a:solidFill>
              </a:rPr>
              <a:t>Комитеттер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отырыстарының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күн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тәртібіндегі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мәселелерді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оңтайландыру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бойынша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жұмыстар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жүргізу</a:t>
            </a:r>
            <a:r>
              <a:rPr lang="ru-RU" dirty="0" smtClean="0">
                <a:solidFill>
                  <a:srgbClr val="002060"/>
                </a:solidFill>
              </a:rPr>
              <a:t>»;</a:t>
            </a:r>
            <a:endParaRPr lang="ru-RU" dirty="0">
              <a:solidFill>
                <a:srgbClr val="002060"/>
              </a:solidFill>
            </a:endParaRPr>
          </a:p>
          <a:p>
            <a:pPr algn="just"/>
            <a:r>
              <a:rPr lang="ru-RU" dirty="0">
                <a:solidFill>
                  <a:srgbClr val="002060"/>
                </a:solidFill>
              </a:rPr>
              <a:t> 33-тармақ. </a:t>
            </a:r>
            <a:r>
              <a:rPr lang="ru-RU" dirty="0" err="1">
                <a:solidFill>
                  <a:srgbClr val="002060"/>
                </a:solidFill>
              </a:rPr>
              <a:t>Жарғыны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кезекті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жаңарту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кезінде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компанияның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және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еншілес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ұйымдардың</a:t>
            </a:r>
            <a:r>
              <a:rPr lang="ru-RU" dirty="0">
                <a:solidFill>
                  <a:srgbClr val="002060"/>
                </a:solidFill>
              </a:rPr>
              <a:t> кадр </a:t>
            </a:r>
            <a:r>
              <a:rPr lang="ru-RU" dirty="0" err="1">
                <a:solidFill>
                  <a:srgbClr val="002060"/>
                </a:solidFill>
              </a:rPr>
              <a:t>мәселелерін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Басқармаға</a:t>
            </a:r>
            <a:r>
              <a:rPr lang="ru-RU" dirty="0">
                <a:solidFill>
                  <a:srgbClr val="002060"/>
                </a:solidFill>
              </a:rPr>
              <a:t> беру </a:t>
            </a:r>
            <a:r>
              <a:rPr lang="ru-RU" dirty="0" err="1">
                <a:solidFill>
                  <a:srgbClr val="002060"/>
                </a:solidFill>
              </a:rPr>
              <a:t>мүмкіндігін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қарастыру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1" name="object 137"/>
          <p:cNvSpPr txBox="1"/>
          <p:nvPr/>
        </p:nvSpPr>
        <p:spPr>
          <a:xfrm>
            <a:off x="6928595" y="4108213"/>
            <a:ext cx="1428524" cy="299032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r>
              <a:rPr lang="ru-RU" dirty="0" err="1">
                <a:solidFill>
                  <a:srgbClr val="002060"/>
                </a:solidFill>
              </a:rPr>
              <a:t>Қордың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ұсынымдары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жұмыс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тәртібінде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9" name="object 174"/>
          <p:cNvSpPr txBox="1"/>
          <p:nvPr/>
        </p:nvSpPr>
        <p:spPr>
          <a:xfrm>
            <a:off x="591987" y="3803957"/>
            <a:ext cx="2417835" cy="1186240"/>
          </a:xfrm>
          <a:prstGeom prst="rect">
            <a:avLst/>
          </a:prstGeom>
        </p:spPr>
        <p:txBody>
          <a:bodyPr vert="horz" wrap="square" lIns="0" tIns="31768" rIns="0" bIns="0" rtlCol="0">
            <a:spAutoFit/>
          </a:bodyPr>
          <a:lstStyle>
            <a:defPPr>
              <a:defRPr lang="ru-RU"/>
            </a:defPPr>
            <a:lvl1pPr marL="5776" marR="2310">
              <a:lnSpc>
                <a:spcPts val="1019"/>
              </a:lnSpc>
              <a:spcBef>
                <a:spcPts val="250"/>
              </a:spcBef>
              <a:defRPr sz="1023" cap="all">
                <a:solidFill>
                  <a:schemeClr val="accent2">
                    <a:lumMod val="50000"/>
                  </a:schemeClr>
                </a:solidFill>
                <a:cs typeface="Trebuchet M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Самұрық-Қазына</a:t>
            </a:r>
            <a:r>
              <a:rPr lang="ru-RU" b="1" dirty="0" smtClean="0">
                <a:solidFill>
                  <a:srgbClr val="002060"/>
                </a:solidFill>
              </a:rPr>
              <a:t>» </a:t>
            </a:r>
            <a:r>
              <a:rPr lang="ru-RU" b="1" dirty="0">
                <a:solidFill>
                  <a:srgbClr val="002060"/>
                </a:solidFill>
              </a:rPr>
              <a:t>АҚ </a:t>
            </a:r>
            <a:r>
              <a:rPr lang="ru-RU" b="1" dirty="0" err="1">
                <a:solidFill>
                  <a:srgbClr val="002060"/>
                </a:solidFill>
              </a:rPr>
              <a:t>Басқармасының</a:t>
            </a:r>
            <a:r>
              <a:rPr lang="ru-RU" b="1" dirty="0">
                <a:solidFill>
                  <a:srgbClr val="002060"/>
                </a:solidFill>
              </a:rPr>
              <a:t> 2022 </a:t>
            </a:r>
            <a:r>
              <a:rPr lang="ru-RU" b="1" dirty="0" err="1">
                <a:solidFill>
                  <a:srgbClr val="002060"/>
                </a:solidFill>
              </a:rPr>
              <a:t>жылғы</a:t>
            </a:r>
            <a:r>
              <a:rPr lang="ru-RU" b="1" dirty="0">
                <a:solidFill>
                  <a:srgbClr val="002060"/>
                </a:solidFill>
              </a:rPr>
              <a:t> 28 </a:t>
            </a:r>
            <a:r>
              <a:rPr lang="ru-RU" b="1" dirty="0" err="1">
                <a:solidFill>
                  <a:srgbClr val="002060"/>
                </a:solidFill>
              </a:rPr>
              <a:t>шілдедегі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шешімімен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бекітілген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Самұрық-Қазына</a:t>
            </a:r>
            <a:r>
              <a:rPr lang="ru-RU" b="1" dirty="0" smtClean="0">
                <a:solidFill>
                  <a:srgbClr val="002060"/>
                </a:solidFill>
              </a:rPr>
              <a:t>» </a:t>
            </a:r>
            <a:r>
              <a:rPr lang="ru-RU" b="1" dirty="0">
                <a:solidFill>
                  <a:srgbClr val="002060"/>
                </a:solidFill>
              </a:rPr>
              <a:t>АҚ </a:t>
            </a:r>
            <a:r>
              <a:rPr lang="ru-RU" b="1" dirty="0" err="1">
                <a:solidFill>
                  <a:srgbClr val="002060"/>
                </a:solidFill>
              </a:rPr>
              <a:t>портфельдік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компанияларымен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өзара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іс-қимыл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саясатына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өзгерістер</a:t>
            </a:r>
            <a:r>
              <a:rPr lang="ru-RU" b="1" dirty="0">
                <a:solidFill>
                  <a:srgbClr val="002060"/>
                </a:solidFill>
              </a:rPr>
              <a:t> мен </a:t>
            </a:r>
            <a:r>
              <a:rPr lang="ru-RU" b="1" dirty="0" err="1">
                <a:solidFill>
                  <a:srgbClr val="002060"/>
                </a:solidFill>
              </a:rPr>
              <a:t>толықтырулар</a:t>
            </a:r>
            <a:r>
              <a:rPr lang="ru-RU" b="1" dirty="0">
                <a:solidFill>
                  <a:srgbClr val="002060"/>
                </a:solidFill>
              </a:rPr>
              <a:t> (№41/22 </a:t>
            </a:r>
            <a:r>
              <a:rPr lang="ru-RU" b="1" dirty="0" err="1">
                <a:solidFill>
                  <a:srgbClr val="002060"/>
                </a:solidFill>
              </a:rPr>
              <a:t>хаттама</a:t>
            </a:r>
            <a:r>
              <a:rPr lang="ru-RU" b="1" dirty="0">
                <a:solidFill>
                  <a:srgbClr val="002060"/>
                </a:solidFill>
              </a:rPr>
              <a:t>)</a:t>
            </a:r>
            <a:endParaRPr b="1" dirty="0">
              <a:solidFill>
                <a:srgbClr val="002060"/>
              </a:solidFill>
            </a:endParaRPr>
          </a:p>
        </p:txBody>
      </p:sp>
      <p:sp>
        <p:nvSpPr>
          <p:cNvPr id="40" name="object 137"/>
          <p:cNvSpPr txBox="1"/>
          <p:nvPr/>
        </p:nvSpPr>
        <p:spPr>
          <a:xfrm>
            <a:off x="3009822" y="3903414"/>
            <a:ext cx="1428524" cy="439070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pPr algn="just"/>
            <a:r>
              <a:rPr lang="ru-RU" dirty="0" err="1">
                <a:solidFill>
                  <a:srgbClr val="002060"/>
                </a:solidFill>
              </a:rPr>
              <a:t>Енгізілген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өзгерістер</a:t>
            </a:r>
            <a:r>
              <a:rPr lang="ru-RU" dirty="0">
                <a:solidFill>
                  <a:srgbClr val="002060"/>
                </a:solidFill>
              </a:rPr>
              <a:t> мен </a:t>
            </a:r>
            <a:r>
              <a:rPr lang="ru-RU" dirty="0" err="1">
                <a:solidFill>
                  <a:srgbClr val="002060"/>
                </a:solidFill>
              </a:rPr>
              <a:t>толықтырулар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Саясатқа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сәйкес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келеді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7" name="object 2"/>
          <p:cNvSpPr txBox="1">
            <a:spLocks/>
          </p:cNvSpPr>
          <p:nvPr/>
        </p:nvSpPr>
        <p:spPr>
          <a:xfrm>
            <a:off x="350950" y="544415"/>
            <a:ext cx="3373134" cy="388287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pPr marL="5487" indent="0">
              <a:buFontTx/>
              <a:buNone/>
            </a:pPr>
            <a:r>
              <a:rPr lang="ru-RU" sz="1200" b="1" dirty="0" err="1">
                <a:solidFill>
                  <a:srgbClr val="0070C0"/>
                </a:solidFill>
              </a:rPr>
              <a:t>Алғышарттар</a:t>
            </a:r>
            <a:r>
              <a:rPr lang="ru-RU" sz="1200" b="1" dirty="0">
                <a:solidFill>
                  <a:srgbClr val="0070C0"/>
                </a:solidFill>
              </a:rPr>
              <a:t>. </a:t>
            </a:r>
            <a:r>
              <a:rPr lang="ru-RU" sz="1200" b="1" dirty="0" err="1">
                <a:solidFill>
                  <a:srgbClr val="0070C0"/>
                </a:solidFill>
              </a:rPr>
              <a:t>Жарғыны</a:t>
            </a:r>
            <a:r>
              <a:rPr lang="ru-RU" sz="1200" b="1" dirty="0">
                <a:solidFill>
                  <a:srgbClr val="0070C0"/>
                </a:solidFill>
              </a:rPr>
              <a:t> </a:t>
            </a:r>
            <a:r>
              <a:rPr lang="ru-RU" sz="1200" b="1" dirty="0" err="1" smtClean="0">
                <a:solidFill>
                  <a:srgbClr val="0070C0"/>
                </a:solidFill>
              </a:rPr>
              <a:t>мыналарға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  <a:r>
              <a:rPr lang="ru-RU" sz="1200" b="1" dirty="0" err="1" smtClean="0">
                <a:solidFill>
                  <a:srgbClr val="0070C0"/>
                </a:solidFill>
              </a:rPr>
              <a:t>сәйкес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  <a:r>
              <a:rPr lang="ru-RU" sz="1200" b="1" dirty="0" err="1" smtClean="0">
                <a:solidFill>
                  <a:srgbClr val="0070C0"/>
                </a:solidFill>
              </a:rPr>
              <a:t>жаңарту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  <a:r>
              <a:rPr lang="ru-RU" sz="1200" b="1" dirty="0" err="1">
                <a:solidFill>
                  <a:srgbClr val="0070C0"/>
                </a:solidFill>
              </a:rPr>
              <a:t>қажеттілігі</a:t>
            </a:r>
            <a:r>
              <a:rPr lang="ru-RU" sz="1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9754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6A097422-747B-4A5D-BB9C-07DF3BBD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D28210-BA1F-4F43-8F7B-2E9ED5F34E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33920" y="53781"/>
            <a:ext cx="6294463" cy="488950"/>
          </a:xfrm>
        </p:spPr>
        <p:txBody>
          <a:bodyPr/>
          <a:lstStyle/>
          <a:p>
            <a:pPr algn="ctr"/>
            <a:r>
              <a:rPr lang="kk-KZ" sz="18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«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KEGOC</a:t>
            </a:r>
            <a:r>
              <a:rPr lang="kk-KZ" sz="18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»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АҚ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Жарғысы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жаңа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редакцияда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3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негізгі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блокты</a:t>
            </a:r>
            <a:r>
              <a:rPr lang="ru-RU" sz="1800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көздейді</a:t>
            </a:r>
            <a:endParaRPr lang="ru-RU" sz="1800" b="1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799052F-2B2F-4DC3-9F15-6FBB748462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771550"/>
            <a:ext cx="8353425" cy="3862237"/>
          </a:xfrm>
        </p:spPr>
        <p:txBody>
          <a:bodyPr/>
          <a:lstStyle/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kk-KZ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en-US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KEGOC</a:t>
            </a:r>
            <a:r>
              <a:rPr lang="kk-KZ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en-US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АҚ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Жарғысын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жаңа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редакцияда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өзгертудің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негізгі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мақсаты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қолданыстағы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заңнама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шеңберінде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корпоративтік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басқару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процестерін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бюрократияландыру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болып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табылады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x-es-XL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Өзгерістер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келесі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3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блокты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көздейді</a:t>
            </a:r>
            <a:r>
              <a:rPr lang="x-es-XL" dirty="0" smtClean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ru-RU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x-es-XL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x-es-XL" dirty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Ж</a:t>
            </a:r>
            <a:r>
              <a:rPr lang="ru-RU" dirty="0" err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арғы</a:t>
            </a:r>
            <a:r>
              <a:rPr lang="ru-RU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ережелерін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ҚР </a:t>
            </a:r>
            <a:r>
              <a:rPr lang="ru-RU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заңнамасына</a:t>
            </a:r>
            <a:r>
              <a:rPr lang="ru-RU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сәйкес</a:t>
            </a:r>
            <a:r>
              <a:rPr lang="ru-RU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келтірумен</a:t>
            </a:r>
            <a:r>
              <a:rPr lang="ru-RU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байланысты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түзетулер</a:t>
            </a:r>
            <a:r>
              <a:rPr lang="x-es-XL" dirty="0" smtClean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x-es-XL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x-es-XL" dirty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kk-KZ" dirty="0" smtClean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en-US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KEGOC</a:t>
            </a:r>
            <a:r>
              <a:rPr lang="kk-KZ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en-US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АҚ (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Директорлар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кеңесі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мен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Басқарма</a:t>
            </a:r>
            <a:r>
              <a:rPr lang="ru-RU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ru-RU" dirty="0" err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органдарының</a:t>
            </a:r>
            <a:r>
              <a:rPr lang="ru-RU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құзыреттерін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қайта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қарауға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байланысты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түзетулер</a:t>
            </a:r>
            <a:r>
              <a:rPr lang="x-es-XL" dirty="0" smtClean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ru-RU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x-es-XL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x-es-XL" dirty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Қызметті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жетілдіру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мақсатында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өзге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де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өзгерістер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редакциялық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нақтылаушы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тұжырымдар</a:t>
            </a:r>
            <a:r>
              <a:rPr lang="ru-RU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x-es-XL" dirty="0" smtClean="0">
                <a:solidFill>
                  <a:srgbClr val="00206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x-es-XL" dirty="0">
              <a:solidFill>
                <a:srgbClr val="00206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00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tabLst>
                <a:tab pos="201295" algn="l"/>
                <a:tab pos="291465" algn="l"/>
              </a:tabLst>
            </a:pPr>
            <a:endParaRPr lang="x-es-XL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kegoc_Logo">
            <a:extLst>
              <a:ext uri="{FF2B5EF4-FFF2-40B4-BE49-F238E27FC236}">
                <a16:creationId xmlns:a16="http://schemas.microsoft.com/office/drawing/2014/main" xmlns="" id="{8145DC9C-EC2E-4E18-957C-A674DA369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5003"/>
            <a:ext cx="611560" cy="3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654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object 11"/>
          <p:cNvGrpSpPr/>
          <p:nvPr/>
        </p:nvGrpSpPr>
        <p:grpSpPr>
          <a:xfrm>
            <a:off x="8479126" y="170837"/>
            <a:ext cx="493268" cy="248078"/>
            <a:chOff x="18642905" y="375631"/>
            <a:chExt cx="1084580" cy="545465"/>
          </a:xfrm>
        </p:grpSpPr>
        <p:sp>
          <p:nvSpPr>
            <p:cNvPr id="12" name="object 12"/>
            <p:cNvSpPr/>
            <p:nvPr/>
          </p:nvSpPr>
          <p:spPr>
            <a:xfrm>
              <a:off x="18643551" y="375631"/>
              <a:ext cx="1083945" cy="149860"/>
            </a:xfrm>
            <a:custGeom>
              <a:avLst/>
              <a:gdLst/>
              <a:ahLst/>
              <a:cxnLst/>
              <a:rect l="l" t="t" r="r" b="b"/>
              <a:pathLst>
                <a:path w="1083944" h="149859">
                  <a:moveTo>
                    <a:pt x="1083600" y="0"/>
                  </a:moveTo>
                  <a:lnTo>
                    <a:pt x="41" y="0"/>
                  </a:lnTo>
                  <a:lnTo>
                    <a:pt x="0" y="8083"/>
                  </a:lnTo>
                  <a:lnTo>
                    <a:pt x="94133" y="7999"/>
                  </a:lnTo>
                  <a:lnTo>
                    <a:pt x="128624" y="9661"/>
                  </a:lnTo>
                  <a:lnTo>
                    <a:pt x="203306" y="26670"/>
                  </a:lnTo>
                  <a:lnTo>
                    <a:pt x="237890" y="50441"/>
                  </a:lnTo>
                  <a:lnTo>
                    <a:pt x="266899" y="90006"/>
                  </a:lnTo>
                  <a:lnTo>
                    <a:pt x="287530" y="149576"/>
                  </a:lnTo>
                  <a:lnTo>
                    <a:pt x="307399" y="90250"/>
                  </a:lnTo>
                  <a:lnTo>
                    <a:pt x="335926" y="51183"/>
                  </a:lnTo>
                  <a:lnTo>
                    <a:pt x="371182" y="28027"/>
                  </a:lnTo>
                  <a:lnTo>
                    <a:pt x="411233" y="16437"/>
                  </a:lnTo>
                  <a:lnTo>
                    <a:pt x="454148" y="12065"/>
                  </a:lnTo>
                  <a:lnTo>
                    <a:pt x="497995" y="10565"/>
                  </a:lnTo>
                  <a:lnTo>
                    <a:pt x="1083600" y="11057"/>
                  </a:lnTo>
                  <a:lnTo>
                    <a:pt x="1083600" y="0"/>
                  </a:lnTo>
                  <a:close/>
                </a:path>
              </a:pathLst>
            </a:custGeom>
            <a:solidFill>
              <a:srgbClr val="2EB8DB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18642902" y="462895"/>
              <a:ext cx="1084580" cy="458470"/>
            </a:xfrm>
            <a:custGeom>
              <a:avLst/>
              <a:gdLst/>
              <a:ahLst/>
              <a:cxnLst/>
              <a:rect l="l" t="t" r="r" b="b"/>
              <a:pathLst>
                <a:path w="1084580" h="458469">
                  <a:moveTo>
                    <a:pt x="183451" y="454444"/>
                  </a:moveTo>
                  <a:lnTo>
                    <a:pt x="101015" y="344678"/>
                  </a:lnTo>
                  <a:lnTo>
                    <a:pt x="86360" y="325158"/>
                  </a:lnTo>
                  <a:lnTo>
                    <a:pt x="179400" y="236994"/>
                  </a:lnTo>
                  <a:lnTo>
                    <a:pt x="139649" y="236994"/>
                  </a:lnTo>
                  <a:lnTo>
                    <a:pt x="29438" y="344792"/>
                  </a:lnTo>
                  <a:lnTo>
                    <a:pt x="29438" y="236994"/>
                  </a:lnTo>
                  <a:lnTo>
                    <a:pt x="0" y="236994"/>
                  </a:lnTo>
                  <a:lnTo>
                    <a:pt x="0" y="454444"/>
                  </a:lnTo>
                  <a:lnTo>
                    <a:pt x="29438" y="454444"/>
                  </a:lnTo>
                  <a:lnTo>
                    <a:pt x="29438" y="379107"/>
                  </a:lnTo>
                  <a:lnTo>
                    <a:pt x="65633" y="344792"/>
                  </a:lnTo>
                  <a:lnTo>
                    <a:pt x="65760" y="344678"/>
                  </a:lnTo>
                  <a:lnTo>
                    <a:pt x="144716" y="454444"/>
                  </a:lnTo>
                  <a:lnTo>
                    <a:pt x="183451" y="454444"/>
                  </a:lnTo>
                  <a:close/>
                </a:path>
                <a:path w="1084580" h="458469">
                  <a:moveTo>
                    <a:pt x="373964" y="428929"/>
                  </a:moveTo>
                  <a:lnTo>
                    <a:pt x="237985" y="428929"/>
                  </a:lnTo>
                  <a:lnTo>
                    <a:pt x="237985" y="354825"/>
                  </a:lnTo>
                  <a:lnTo>
                    <a:pt x="360337" y="354825"/>
                  </a:lnTo>
                  <a:lnTo>
                    <a:pt x="360337" y="329323"/>
                  </a:lnTo>
                  <a:lnTo>
                    <a:pt x="237985" y="329323"/>
                  </a:lnTo>
                  <a:lnTo>
                    <a:pt x="237985" y="262521"/>
                  </a:lnTo>
                  <a:lnTo>
                    <a:pt x="368719" y="262521"/>
                  </a:lnTo>
                  <a:lnTo>
                    <a:pt x="368719" y="236994"/>
                  </a:lnTo>
                  <a:lnTo>
                    <a:pt x="208534" y="236994"/>
                  </a:lnTo>
                  <a:lnTo>
                    <a:pt x="208534" y="454444"/>
                  </a:lnTo>
                  <a:lnTo>
                    <a:pt x="373964" y="454444"/>
                  </a:lnTo>
                  <a:lnTo>
                    <a:pt x="373964" y="428929"/>
                  </a:lnTo>
                  <a:close/>
                </a:path>
                <a:path w="1084580" h="458469">
                  <a:moveTo>
                    <a:pt x="612254" y="343585"/>
                  </a:moveTo>
                  <a:lnTo>
                    <a:pt x="518375" y="343585"/>
                  </a:lnTo>
                  <a:lnTo>
                    <a:pt x="518375" y="369112"/>
                  </a:lnTo>
                  <a:lnTo>
                    <a:pt x="583450" y="369112"/>
                  </a:lnTo>
                  <a:lnTo>
                    <a:pt x="583450" y="409829"/>
                  </a:lnTo>
                  <a:lnTo>
                    <a:pt x="546849" y="428472"/>
                  </a:lnTo>
                  <a:lnTo>
                    <a:pt x="518795" y="432549"/>
                  </a:lnTo>
                  <a:lnTo>
                    <a:pt x="507987" y="431952"/>
                  </a:lnTo>
                  <a:lnTo>
                    <a:pt x="468210" y="417652"/>
                  </a:lnTo>
                  <a:lnTo>
                    <a:pt x="443242" y="383527"/>
                  </a:lnTo>
                  <a:lnTo>
                    <a:pt x="437578" y="346760"/>
                  </a:lnTo>
                  <a:lnTo>
                    <a:pt x="437578" y="343585"/>
                  </a:lnTo>
                  <a:lnTo>
                    <a:pt x="445998" y="301307"/>
                  </a:lnTo>
                  <a:lnTo>
                    <a:pt x="470344" y="270916"/>
                  </a:lnTo>
                  <a:lnTo>
                    <a:pt x="508622" y="258330"/>
                  </a:lnTo>
                  <a:lnTo>
                    <a:pt x="518312" y="257949"/>
                  </a:lnTo>
                  <a:lnTo>
                    <a:pt x="526529" y="258305"/>
                  </a:lnTo>
                  <a:lnTo>
                    <a:pt x="565912" y="274345"/>
                  </a:lnTo>
                  <a:lnTo>
                    <a:pt x="582396" y="304977"/>
                  </a:lnTo>
                  <a:lnTo>
                    <a:pt x="608888" y="297891"/>
                  </a:lnTo>
                  <a:lnTo>
                    <a:pt x="592137" y="262242"/>
                  </a:lnTo>
                  <a:lnTo>
                    <a:pt x="551624" y="237642"/>
                  </a:lnTo>
                  <a:lnTo>
                    <a:pt x="518147" y="233337"/>
                  </a:lnTo>
                  <a:lnTo>
                    <a:pt x="502069" y="234175"/>
                  </a:lnTo>
                  <a:lnTo>
                    <a:pt x="459613" y="246697"/>
                  </a:lnTo>
                  <a:lnTo>
                    <a:pt x="428180" y="274650"/>
                  </a:lnTo>
                  <a:lnTo>
                    <a:pt x="410514" y="316103"/>
                  </a:lnTo>
                  <a:lnTo>
                    <a:pt x="407149" y="346760"/>
                  </a:lnTo>
                  <a:lnTo>
                    <a:pt x="408000" y="362381"/>
                  </a:lnTo>
                  <a:lnTo>
                    <a:pt x="420776" y="404736"/>
                  </a:lnTo>
                  <a:lnTo>
                    <a:pt x="448525" y="436753"/>
                  </a:lnTo>
                  <a:lnTo>
                    <a:pt x="489254" y="454647"/>
                  </a:lnTo>
                  <a:lnTo>
                    <a:pt x="520458" y="458076"/>
                  </a:lnTo>
                  <a:lnTo>
                    <a:pt x="532460" y="457542"/>
                  </a:lnTo>
                  <a:lnTo>
                    <a:pt x="579043" y="444792"/>
                  </a:lnTo>
                  <a:lnTo>
                    <a:pt x="600583" y="432549"/>
                  </a:lnTo>
                  <a:lnTo>
                    <a:pt x="601357" y="432079"/>
                  </a:lnTo>
                  <a:lnTo>
                    <a:pt x="612254" y="424180"/>
                  </a:lnTo>
                  <a:lnTo>
                    <a:pt x="612254" y="343585"/>
                  </a:lnTo>
                  <a:close/>
                </a:path>
                <a:path w="1084580" h="458469">
                  <a:moveTo>
                    <a:pt x="858824" y="345998"/>
                  </a:moveTo>
                  <a:lnTo>
                    <a:pt x="851547" y="301066"/>
                  </a:lnTo>
                  <a:lnTo>
                    <a:pt x="830008" y="264909"/>
                  </a:lnTo>
                  <a:lnTo>
                    <a:pt x="828484" y="263512"/>
                  </a:lnTo>
                  <a:lnTo>
                    <a:pt x="828484" y="346036"/>
                  </a:lnTo>
                  <a:lnTo>
                    <a:pt x="827151" y="365760"/>
                  </a:lnTo>
                  <a:lnTo>
                    <a:pt x="807097" y="410705"/>
                  </a:lnTo>
                  <a:lnTo>
                    <a:pt x="768400" y="432028"/>
                  </a:lnTo>
                  <a:lnTo>
                    <a:pt x="752576" y="433451"/>
                  </a:lnTo>
                  <a:lnTo>
                    <a:pt x="736955" y="432028"/>
                  </a:lnTo>
                  <a:lnTo>
                    <a:pt x="698500" y="410883"/>
                  </a:lnTo>
                  <a:lnTo>
                    <a:pt x="678307" y="367677"/>
                  </a:lnTo>
                  <a:lnTo>
                    <a:pt x="676948" y="349097"/>
                  </a:lnTo>
                  <a:lnTo>
                    <a:pt x="678357" y="326364"/>
                  </a:lnTo>
                  <a:lnTo>
                    <a:pt x="699439" y="279196"/>
                  </a:lnTo>
                  <a:lnTo>
                    <a:pt x="738009" y="259549"/>
                  </a:lnTo>
                  <a:lnTo>
                    <a:pt x="753033" y="258241"/>
                  </a:lnTo>
                  <a:lnTo>
                    <a:pt x="763727" y="258927"/>
                  </a:lnTo>
                  <a:lnTo>
                    <a:pt x="800862" y="275107"/>
                  </a:lnTo>
                  <a:lnTo>
                    <a:pt x="823341" y="310045"/>
                  </a:lnTo>
                  <a:lnTo>
                    <a:pt x="828484" y="346036"/>
                  </a:lnTo>
                  <a:lnTo>
                    <a:pt x="828484" y="263512"/>
                  </a:lnTo>
                  <a:lnTo>
                    <a:pt x="795566" y="241439"/>
                  </a:lnTo>
                  <a:lnTo>
                    <a:pt x="752881" y="233337"/>
                  </a:lnTo>
                  <a:lnTo>
                    <a:pt x="730504" y="235242"/>
                  </a:lnTo>
                  <a:lnTo>
                    <a:pt x="692213" y="250532"/>
                  </a:lnTo>
                  <a:lnTo>
                    <a:pt x="663321" y="280695"/>
                  </a:lnTo>
                  <a:lnTo>
                    <a:pt x="648462" y="323037"/>
                  </a:lnTo>
                  <a:lnTo>
                    <a:pt x="646595" y="348602"/>
                  </a:lnTo>
                  <a:lnTo>
                    <a:pt x="647395" y="362724"/>
                  </a:lnTo>
                  <a:lnTo>
                    <a:pt x="659320" y="402805"/>
                  </a:lnTo>
                  <a:lnTo>
                    <a:pt x="685114" y="435165"/>
                  </a:lnTo>
                  <a:lnTo>
                    <a:pt x="723036" y="454355"/>
                  </a:lnTo>
                  <a:lnTo>
                    <a:pt x="752741" y="458076"/>
                  </a:lnTo>
                  <a:lnTo>
                    <a:pt x="766927" y="457238"/>
                  </a:lnTo>
                  <a:lnTo>
                    <a:pt x="806627" y="444665"/>
                  </a:lnTo>
                  <a:lnTo>
                    <a:pt x="822655" y="433451"/>
                  </a:lnTo>
                  <a:lnTo>
                    <a:pt x="828751" y="428104"/>
                  </a:lnTo>
                  <a:lnTo>
                    <a:pt x="851179" y="391718"/>
                  </a:lnTo>
                  <a:lnTo>
                    <a:pt x="857986" y="362140"/>
                  </a:lnTo>
                  <a:lnTo>
                    <a:pt x="858824" y="345998"/>
                  </a:lnTo>
                  <a:close/>
                </a:path>
                <a:path w="1084580" h="458469">
                  <a:moveTo>
                    <a:pt x="1084059" y="385445"/>
                  </a:moveTo>
                  <a:lnTo>
                    <a:pt x="1054620" y="378167"/>
                  </a:lnTo>
                  <a:lnTo>
                    <a:pt x="1050899" y="391045"/>
                  </a:lnTo>
                  <a:lnTo>
                    <a:pt x="1045806" y="402234"/>
                  </a:lnTo>
                  <a:lnTo>
                    <a:pt x="1012609" y="429983"/>
                  </a:lnTo>
                  <a:lnTo>
                    <a:pt x="989914" y="433451"/>
                  </a:lnTo>
                  <a:lnTo>
                    <a:pt x="979995" y="432828"/>
                  </a:lnTo>
                  <a:lnTo>
                    <a:pt x="944257" y="417487"/>
                  </a:lnTo>
                  <a:lnTo>
                    <a:pt x="923213" y="381546"/>
                  </a:lnTo>
                  <a:lnTo>
                    <a:pt x="918591" y="343941"/>
                  </a:lnTo>
                  <a:lnTo>
                    <a:pt x="919022" y="333273"/>
                  </a:lnTo>
                  <a:lnTo>
                    <a:pt x="929665" y="292582"/>
                  </a:lnTo>
                  <a:lnTo>
                    <a:pt x="958710" y="264706"/>
                  </a:lnTo>
                  <a:lnTo>
                    <a:pt x="992301" y="257949"/>
                  </a:lnTo>
                  <a:lnTo>
                    <a:pt x="1002931" y="258622"/>
                  </a:lnTo>
                  <a:lnTo>
                    <a:pt x="1042073" y="282803"/>
                  </a:lnTo>
                  <a:lnTo>
                    <a:pt x="1051521" y="303276"/>
                  </a:lnTo>
                  <a:lnTo>
                    <a:pt x="1080325" y="296595"/>
                  </a:lnTo>
                  <a:lnTo>
                    <a:pt x="1059205" y="259105"/>
                  </a:lnTo>
                  <a:lnTo>
                    <a:pt x="1023429" y="237477"/>
                  </a:lnTo>
                  <a:lnTo>
                    <a:pt x="992784" y="233337"/>
                  </a:lnTo>
                  <a:lnTo>
                    <a:pt x="978446" y="234149"/>
                  </a:lnTo>
                  <a:lnTo>
                    <a:pt x="939076" y="246443"/>
                  </a:lnTo>
                  <a:lnTo>
                    <a:pt x="908761" y="272986"/>
                  </a:lnTo>
                  <a:lnTo>
                    <a:pt x="891514" y="312394"/>
                  </a:lnTo>
                  <a:lnTo>
                    <a:pt x="888238" y="344068"/>
                  </a:lnTo>
                  <a:lnTo>
                    <a:pt x="888961" y="359397"/>
                  </a:lnTo>
                  <a:lnTo>
                    <a:pt x="899934" y="402361"/>
                  </a:lnTo>
                  <a:lnTo>
                    <a:pt x="923531" y="435825"/>
                  </a:lnTo>
                  <a:lnTo>
                    <a:pt x="959878" y="454494"/>
                  </a:lnTo>
                  <a:lnTo>
                    <a:pt x="992339" y="458076"/>
                  </a:lnTo>
                  <a:lnTo>
                    <a:pt x="1008989" y="456907"/>
                  </a:lnTo>
                  <a:lnTo>
                    <a:pt x="1050874" y="439458"/>
                  </a:lnTo>
                  <a:lnTo>
                    <a:pt x="1078522" y="402107"/>
                  </a:lnTo>
                  <a:lnTo>
                    <a:pt x="1084059" y="385445"/>
                  </a:lnTo>
                  <a:close/>
                </a:path>
                <a:path w="1084580" h="458469">
                  <a:moveTo>
                    <a:pt x="1084237" y="0"/>
                  </a:moveTo>
                  <a:lnTo>
                    <a:pt x="1816" y="0"/>
                  </a:lnTo>
                  <a:lnTo>
                    <a:pt x="1739" y="8077"/>
                  </a:lnTo>
                  <a:lnTo>
                    <a:pt x="95732" y="8051"/>
                  </a:lnTo>
                  <a:lnTo>
                    <a:pt x="130136" y="9702"/>
                  </a:lnTo>
                  <a:lnTo>
                    <a:pt x="204647" y="26670"/>
                  </a:lnTo>
                  <a:lnTo>
                    <a:pt x="239153" y="50393"/>
                  </a:lnTo>
                  <a:lnTo>
                    <a:pt x="268109" y="89877"/>
                  </a:lnTo>
                  <a:lnTo>
                    <a:pt x="288709" y="149326"/>
                  </a:lnTo>
                  <a:lnTo>
                    <a:pt x="308521" y="90106"/>
                  </a:lnTo>
                  <a:lnTo>
                    <a:pt x="336994" y="51117"/>
                  </a:lnTo>
                  <a:lnTo>
                    <a:pt x="372173" y="28003"/>
                  </a:lnTo>
                  <a:lnTo>
                    <a:pt x="412140" y="16433"/>
                  </a:lnTo>
                  <a:lnTo>
                    <a:pt x="454964" y="12077"/>
                  </a:lnTo>
                  <a:lnTo>
                    <a:pt x="498716" y="10579"/>
                  </a:lnTo>
                  <a:lnTo>
                    <a:pt x="1084237" y="11099"/>
                  </a:lnTo>
                  <a:lnTo>
                    <a:pt x="1084237" y="0"/>
                  </a:lnTo>
                  <a:close/>
                </a:path>
              </a:pathLst>
            </a:custGeom>
            <a:solidFill>
              <a:srgbClr val="141717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18644648" y="548457"/>
              <a:ext cx="1082675" cy="149860"/>
            </a:xfrm>
            <a:custGeom>
              <a:avLst/>
              <a:gdLst/>
              <a:ahLst/>
              <a:cxnLst/>
              <a:rect l="l" t="t" r="r" b="b"/>
              <a:pathLst>
                <a:path w="1082675" h="149859">
                  <a:moveTo>
                    <a:pt x="1082501" y="0"/>
                  </a:moveTo>
                  <a:lnTo>
                    <a:pt x="73" y="0"/>
                  </a:lnTo>
                  <a:lnTo>
                    <a:pt x="0" y="8073"/>
                  </a:lnTo>
                  <a:lnTo>
                    <a:pt x="93986" y="8041"/>
                  </a:lnTo>
                  <a:lnTo>
                    <a:pt x="128394" y="9691"/>
                  </a:lnTo>
                  <a:lnTo>
                    <a:pt x="202903" y="26662"/>
                  </a:lnTo>
                  <a:lnTo>
                    <a:pt x="237412" y="50386"/>
                  </a:lnTo>
                  <a:lnTo>
                    <a:pt x="266365" y="89870"/>
                  </a:lnTo>
                  <a:lnTo>
                    <a:pt x="286965" y="149314"/>
                  </a:lnTo>
                  <a:lnTo>
                    <a:pt x="306783" y="90103"/>
                  </a:lnTo>
                  <a:lnTo>
                    <a:pt x="335247" y="51111"/>
                  </a:lnTo>
                  <a:lnTo>
                    <a:pt x="370427" y="28000"/>
                  </a:lnTo>
                  <a:lnTo>
                    <a:pt x="410395" y="16433"/>
                  </a:lnTo>
                  <a:lnTo>
                    <a:pt x="453222" y="12070"/>
                  </a:lnTo>
                  <a:lnTo>
                    <a:pt x="496979" y="10575"/>
                  </a:lnTo>
                  <a:lnTo>
                    <a:pt x="1082501" y="11099"/>
                  </a:lnTo>
                  <a:lnTo>
                    <a:pt x="1082501" y="0"/>
                  </a:lnTo>
                  <a:close/>
                </a:path>
              </a:pathLst>
            </a:custGeom>
            <a:solidFill>
              <a:srgbClr val="2EB8DB"/>
            </a:solidFill>
          </p:spPr>
          <p:txBody>
            <a:bodyPr wrap="square" lIns="0" tIns="0" rIns="0" bIns="0" rtlCol="0"/>
            <a:lstStyle/>
            <a:p>
              <a:endParaRPr sz="910">
                <a:solidFill>
                  <a:prstClr val="black"/>
                </a:solidFill>
              </a:endParaRPr>
            </a:p>
          </p:txBody>
        </p:sp>
      </p:grpSp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2000" dirty="0" err="1">
                <a:solidFill>
                  <a:srgbClr val="0070C0"/>
                </a:solidFill>
              </a:rPr>
              <a:t>Жарғыға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sz="2000" dirty="0" err="1">
                <a:solidFill>
                  <a:srgbClr val="0070C0"/>
                </a:solidFill>
              </a:rPr>
              <a:t>негізгі</a:t>
            </a:r>
            <a:r>
              <a:rPr lang="ru-RU" sz="2000" dirty="0">
                <a:solidFill>
                  <a:srgbClr val="0070C0"/>
                </a:solidFill>
              </a:rPr>
              <a:t> </a:t>
            </a:r>
            <a:r>
              <a:rPr lang="ru-RU" sz="2000" dirty="0" err="1">
                <a:solidFill>
                  <a:srgbClr val="0070C0"/>
                </a:solidFill>
              </a:rPr>
              <a:t>өзгерістер</a:t>
            </a:r>
            <a:r>
              <a:rPr lang="ru-RU" sz="2000" dirty="0">
                <a:solidFill>
                  <a:srgbClr val="0070C0"/>
                </a:solidFill>
              </a:rPr>
              <a:t> мен </a:t>
            </a:r>
            <a:r>
              <a:rPr lang="ru-RU" sz="2000" dirty="0" err="1">
                <a:solidFill>
                  <a:srgbClr val="0070C0"/>
                </a:solidFill>
              </a:rPr>
              <a:t>толықтырулар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 idx="4294967295"/>
          </p:nvPr>
        </p:nvSpPr>
        <p:spPr>
          <a:xfrm>
            <a:off x="0" y="388938"/>
            <a:ext cx="3354388" cy="287337"/>
          </a:xfrm>
          <a:prstGeom prst="rect">
            <a:avLst/>
          </a:prstGeom>
        </p:spPr>
        <p:txBody>
          <a:bodyPr vert="horz" wrap="square" lIns="0" tIns="7509" rIns="0" bIns="0" rtlCol="0" anchor="ctr" anchorCtr="0">
            <a:spAutoFit/>
          </a:bodyPr>
          <a:lstStyle/>
          <a:p>
            <a:pPr marL="5776">
              <a:spcBef>
                <a:spcPts val="59"/>
              </a:spcBef>
            </a:pPr>
            <a:r>
              <a:rPr lang="ru-RU" sz="1819" dirty="0">
                <a:latin typeface="Arial Narrow" panose="020B0604020202020204" pitchFamily="34" charset="0"/>
                <a:cs typeface="Arial Narrow" panose="020B0604020202020204" pitchFamily="34" charset="0"/>
              </a:rPr>
              <a:t>Содержание </a:t>
            </a:r>
            <a:endParaRPr sz="1819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2" name="object 4">
            <a:extLst>
              <a:ext uri="{FF2B5EF4-FFF2-40B4-BE49-F238E27FC236}">
                <a16:creationId xmlns:a16="http://schemas.microsoft.com/office/drawing/2014/main" xmlns="" id="{1B2399BA-D396-0A65-95A0-807FBC3D348E}"/>
              </a:ext>
            </a:extLst>
          </p:cNvPr>
          <p:cNvSpPr txBox="1"/>
          <p:nvPr/>
        </p:nvSpPr>
        <p:spPr>
          <a:xfrm>
            <a:off x="2850913" y="1090946"/>
            <a:ext cx="76944" cy="81758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5776" algn="ctr">
              <a:lnSpc>
                <a:spcPts val="616"/>
              </a:lnSpc>
            </a:pPr>
            <a:r>
              <a:rPr lang="ru-RU" sz="455" b="1" dirty="0">
                <a:solidFill>
                  <a:srgbClr val="FFFFFF"/>
                </a:solidFill>
                <a:cs typeface="Arial"/>
              </a:rPr>
              <a:t>ПРЕУДПОСЫЛКИ</a:t>
            </a:r>
            <a:endParaRPr sz="455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35" name="object 23"/>
          <p:cNvSpPr txBox="1"/>
          <p:nvPr/>
        </p:nvSpPr>
        <p:spPr>
          <a:xfrm>
            <a:off x="673006" y="923765"/>
            <a:ext cx="1810761" cy="357510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910">
                <a:cs typeface="Microsoft Sans Serif"/>
              </a:defRPr>
            </a:lvl1pPr>
          </a:lstStyle>
          <a:p>
            <a:r>
              <a:rPr lang="ru-RU" sz="1100" dirty="0">
                <a:solidFill>
                  <a:srgbClr val="002060"/>
                </a:solidFill>
              </a:rPr>
              <a:t>ОРНАЛАСҚАН ЖЕРІ- АСТАНА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179098" y="759234"/>
            <a:ext cx="5675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x-es-XL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1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38" name="object 23"/>
          <p:cNvSpPr txBox="1"/>
          <p:nvPr/>
        </p:nvSpPr>
        <p:spPr>
          <a:xfrm>
            <a:off x="782412" y="1515646"/>
            <a:ext cx="2048396" cy="865341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>
                <a:solidFill>
                  <a:srgbClr val="002060"/>
                </a:solidFill>
              </a:rPr>
              <a:t>МИССИЯ - </a:t>
            </a:r>
            <a:r>
              <a:rPr lang="ru-RU" dirty="0" err="1">
                <a:solidFill>
                  <a:srgbClr val="002060"/>
                </a:solidFill>
              </a:rPr>
              <a:t>Қазақстанның</a:t>
            </a:r>
            <a:r>
              <a:rPr lang="ru-RU" dirty="0">
                <a:solidFill>
                  <a:srgbClr val="002060"/>
                </a:solidFill>
              </a:rPr>
              <a:t> энергия </a:t>
            </a:r>
            <a:r>
              <a:rPr lang="ru-RU" dirty="0" err="1">
                <a:solidFill>
                  <a:srgbClr val="002060"/>
                </a:solidFill>
              </a:rPr>
              <a:t>жүйесінің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сенімділігін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қолжетімділігін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және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озық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дамуын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қамтамасыз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err="1">
                <a:solidFill>
                  <a:srgbClr val="002060"/>
                </a:solidFill>
              </a:rPr>
              <a:t>ету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0" name="object 23"/>
          <p:cNvSpPr txBox="1"/>
          <p:nvPr/>
        </p:nvSpPr>
        <p:spPr>
          <a:xfrm>
            <a:off x="906552" y="2426795"/>
            <a:ext cx="2294551" cy="357510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АЖЖ-ҒА </a:t>
            </a:r>
            <a:r>
              <a:rPr lang="ru-RU" dirty="0">
                <a:solidFill>
                  <a:srgbClr val="002060"/>
                </a:solidFill>
              </a:rPr>
              <a:t>ДИРЕКТОРЛАР КЕҢЕСІНІҢ ЕСЕБІ ҰСЫНЫЛАДЫ</a:t>
            </a:r>
          </a:p>
        </p:txBody>
      </p:sp>
      <p:sp>
        <p:nvSpPr>
          <p:cNvPr id="42" name="object 23"/>
          <p:cNvSpPr txBox="1"/>
          <p:nvPr/>
        </p:nvSpPr>
        <p:spPr>
          <a:xfrm>
            <a:off x="959395" y="3078336"/>
            <a:ext cx="2100437" cy="188232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АЖЖ </a:t>
            </a:r>
            <a:r>
              <a:rPr lang="ru-RU" dirty="0">
                <a:solidFill>
                  <a:srgbClr val="002060"/>
                </a:solidFill>
              </a:rPr>
              <a:t>ҚҰЗЫРЕТІ КЕҢЕЙТІЛДІ</a:t>
            </a:r>
          </a:p>
        </p:txBody>
      </p:sp>
      <p:sp>
        <p:nvSpPr>
          <p:cNvPr id="45" name="object 23"/>
          <p:cNvSpPr txBox="1"/>
          <p:nvPr/>
        </p:nvSpPr>
        <p:spPr>
          <a:xfrm>
            <a:off x="986108" y="3747507"/>
            <a:ext cx="1956304" cy="552435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pPr marL="5487" indent="0">
              <a:buFontTx/>
              <a:buNone/>
            </a:pPr>
            <a:r>
              <a:rPr lang="ru-RU" dirty="0">
                <a:solidFill>
                  <a:srgbClr val="002060"/>
                </a:solidFill>
              </a:rPr>
              <a:t>ДК </a:t>
            </a:r>
            <a:r>
              <a:rPr lang="ru-RU" dirty="0" smtClean="0">
                <a:solidFill>
                  <a:srgbClr val="002060"/>
                </a:solidFill>
              </a:rPr>
              <a:t>ҚҰЗЫРЕТІ</a:t>
            </a:r>
          </a:p>
          <a:p>
            <a:pPr marL="5487" indent="0">
              <a:buFontTx/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БҰРЫНҒЫСЫ </a:t>
            </a:r>
            <a:r>
              <a:rPr lang="ru-RU" dirty="0">
                <a:solidFill>
                  <a:srgbClr val="002060"/>
                </a:solidFill>
              </a:rPr>
              <a:t>– 76 </a:t>
            </a:r>
            <a:r>
              <a:rPr lang="ru-RU" dirty="0" smtClean="0">
                <a:solidFill>
                  <a:srgbClr val="002060"/>
                </a:solidFill>
              </a:rPr>
              <a:t>ТАРМАҚ </a:t>
            </a:r>
          </a:p>
          <a:p>
            <a:pPr marL="5487" indent="0">
              <a:buFontTx/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ҚАЗІРГІСІ </a:t>
            </a:r>
            <a:r>
              <a:rPr lang="ru-RU" dirty="0">
                <a:solidFill>
                  <a:srgbClr val="002060"/>
                </a:solidFill>
              </a:rPr>
              <a:t>– 55 </a:t>
            </a:r>
            <a:r>
              <a:rPr lang="ru-RU" dirty="0" smtClean="0">
                <a:solidFill>
                  <a:srgbClr val="002060"/>
                </a:solidFill>
              </a:rPr>
              <a:t>ТАРМАҚ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7" name="object 23"/>
          <p:cNvSpPr txBox="1"/>
          <p:nvPr/>
        </p:nvSpPr>
        <p:spPr>
          <a:xfrm>
            <a:off x="3740818" y="820827"/>
            <a:ext cx="2199334" cy="696064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</a:rPr>
              <a:t>ЕҚҚОҚК ДИРЕКТОРЛАР </a:t>
            </a:r>
            <a:r>
              <a:rPr lang="ru-RU" dirty="0">
                <a:solidFill>
                  <a:srgbClr val="002060"/>
                </a:solidFill>
              </a:rPr>
              <a:t>КЕҢЕСІНІҢ МІНДЕТТІ КОМИТЕТІ РЕТІНДЕ </a:t>
            </a:r>
            <a:r>
              <a:rPr lang="ru-RU" dirty="0" smtClean="0">
                <a:solidFill>
                  <a:srgbClr val="002060"/>
                </a:solidFill>
              </a:rPr>
              <a:t>АЛЫНЫП </a:t>
            </a:r>
            <a:r>
              <a:rPr lang="ru-RU" dirty="0">
                <a:solidFill>
                  <a:srgbClr val="002060"/>
                </a:solidFill>
              </a:rPr>
              <a:t>ТАСТАЛДЫ</a:t>
            </a:r>
          </a:p>
        </p:txBody>
      </p:sp>
      <p:sp>
        <p:nvSpPr>
          <p:cNvPr id="49" name="object 23"/>
          <p:cNvSpPr txBox="1"/>
          <p:nvPr/>
        </p:nvSpPr>
        <p:spPr>
          <a:xfrm>
            <a:off x="3740818" y="1555255"/>
            <a:ext cx="2037602" cy="865341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>
                <a:solidFill>
                  <a:srgbClr val="002060"/>
                </a:solidFill>
              </a:rPr>
              <a:t>ДК ТӨРАҒАСЫ БОЛМАҒАН ЖАҒДАЙДА ОНЫҢ ФУНКЦИЯЛАРЫН АҒА ТӘУЕЛСІЗ ДИРЕКТОР ЖҮЗЕГЕ АСЫРА АЛАДЫ</a:t>
            </a:r>
          </a:p>
        </p:txBody>
      </p:sp>
      <p:sp>
        <p:nvSpPr>
          <p:cNvPr id="51" name="object 23"/>
          <p:cNvSpPr txBox="1"/>
          <p:nvPr/>
        </p:nvSpPr>
        <p:spPr>
          <a:xfrm>
            <a:off x="3813902" y="2615698"/>
            <a:ext cx="2253623" cy="696064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ДК ОТЫРЫСЫН </a:t>
            </a:r>
            <a:r>
              <a:rPr lang="ru-RU" dirty="0"/>
              <a:t>15 </a:t>
            </a:r>
            <a:r>
              <a:rPr lang="ru-RU" dirty="0" smtClean="0"/>
              <a:t>ЖҰМЫС КҮН </a:t>
            </a:r>
            <a:r>
              <a:rPr lang="ru-RU" dirty="0"/>
              <a:t>ОРНЫНА</a:t>
            </a:r>
            <a:r>
              <a:rPr lang="ru-RU" dirty="0">
                <a:solidFill>
                  <a:srgbClr val="FF0000"/>
                </a:solidFill>
              </a:rPr>
              <a:t> 10 КҮНТІЗБЕЛІК КҮН БҰРЫН ШАҚЫРУ ҰСЫНЫЛАДЫ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4" name="object 23"/>
          <p:cNvSpPr txBox="1"/>
          <p:nvPr/>
        </p:nvSpPr>
        <p:spPr>
          <a:xfrm>
            <a:off x="6721552" y="1366216"/>
            <a:ext cx="1888347" cy="552435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pPr marL="5487" indent="0">
              <a:buFontTx/>
              <a:buNone/>
            </a:pPr>
            <a:r>
              <a:rPr lang="ru-RU" dirty="0">
                <a:solidFill>
                  <a:srgbClr val="002060"/>
                </a:solidFill>
              </a:rPr>
              <a:t>БАСҚАРМАНЫҢ </a:t>
            </a:r>
            <a:r>
              <a:rPr lang="ru-RU" dirty="0" smtClean="0">
                <a:solidFill>
                  <a:srgbClr val="002060"/>
                </a:solidFill>
              </a:rPr>
              <a:t>ҚҰЗЫРЕТІ</a:t>
            </a:r>
          </a:p>
          <a:p>
            <a:pPr marL="5487" indent="0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БҰРЫНҒЫСЫ </a:t>
            </a:r>
            <a:r>
              <a:rPr lang="ru-RU" dirty="0">
                <a:solidFill>
                  <a:srgbClr val="002060"/>
                </a:solidFill>
              </a:rPr>
              <a:t>– </a:t>
            </a:r>
            <a:r>
              <a:rPr lang="ru-RU" dirty="0">
                <a:solidFill>
                  <a:srgbClr val="FF0000"/>
                </a:solidFill>
              </a:rPr>
              <a:t>21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ТАРМАҚ</a:t>
            </a:r>
            <a:endParaRPr lang="ru-RU" dirty="0">
              <a:solidFill>
                <a:srgbClr val="002060"/>
              </a:solidFill>
            </a:endParaRPr>
          </a:p>
          <a:p>
            <a:pPr marL="5487" indent="0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ҚАЗІРГІСІ </a:t>
            </a:r>
            <a:r>
              <a:rPr lang="ru-RU" dirty="0">
                <a:solidFill>
                  <a:srgbClr val="002060"/>
                </a:solidFill>
              </a:rPr>
              <a:t>– 23 </a:t>
            </a:r>
            <a:r>
              <a:rPr lang="ru-RU" dirty="0" smtClean="0">
                <a:solidFill>
                  <a:srgbClr val="002060"/>
                </a:solidFill>
              </a:rPr>
              <a:t>ТАРМАҚ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6" name="object 23"/>
          <p:cNvSpPr txBox="1"/>
          <p:nvPr/>
        </p:nvSpPr>
        <p:spPr>
          <a:xfrm>
            <a:off x="6790350" y="2306526"/>
            <a:ext cx="1958114" cy="696064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dirty="0">
                <a:solidFill>
                  <a:srgbClr val="002060"/>
                </a:solidFill>
              </a:rPr>
              <a:t>ДИРЕКТОРЛАР КЕҢЕСІНЕ </a:t>
            </a:r>
            <a:r>
              <a:rPr lang="ru-RU" dirty="0" smtClean="0">
                <a:solidFill>
                  <a:srgbClr val="002060"/>
                </a:solidFill>
              </a:rPr>
              <a:t>ЕБҰ </a:t>
            </a:r>
            <a:r>
              <a:rPr lang="ru-RU" dirty="0">
                <a:solidFill>
                  <a:srgbClr val="002060"/>
                </a:solidFill>
              </a:rPr>
              <a:t>БАСҚАРУ БОЙЫНША ЕСЕПТЕР БЕРУ АЛЫНЫП ТАСТАЛДЫ</a:t>
            </a:r>
          </a:p>
        </p:txBody>
      </p:sp>
      <p:sp>
        <p:nvSpPr>
          <p:cNvPr id="57" name="object 19"/>
          <p:cNvSpPr txBox="1"/>
          <p:nvPr/>
        </p:nvSpPr>
        <p:spPr>
          <a:xfrm>
            <a:off x="2627784" y="3507854"/>
            <a:ext cx="6259444" cy="1339830"/>
          </a:xfrm>
          <a:prstGeom prst="rect">
            <a:avLst/>
          </a:prstGeom>
        </p:spPr>
        <p:txBody>
          <a:bodyPr vert="horz" wrap="square" lIns="0" tIns="18772" rIns="0" bIns="0" rtlCol="0">
            <a:spAutoFit/>
          </a:bodyPr>
          <a:lstStyle>
            <a:defPPr>
              <a:defRPr lang="ru-RU"/>
            </a:defPPr>
            <a:lvl1pPr marL="111187" indent="-105700">
              <a:spcBef>
                <a:spcPts val="148"/>
              </a:spcBef>
              <a:buChar char="•"/>
              <a:tabLst>
                <a:tab pos="111187" algn="l"/>
                <a:tab pos="111476" algn="l"/>
              </a:tabLst>
              <a:defRPr sz="1100">
                <a:cs typeface="Microsoft Sans Serif"/>
              </a:defRPr>
            </a:lvl1pPr>
          </a:lstStyle>
          <a:p>
            <a:r>
              <a:rPr lang="ru-RU" sz="1000" dirty="0" smtClean="0">
                <a:solidFill>
                  <a:srgbClr val="002060"/>
                </a:solidFill>
              </a:rPr>
              <a:t>«</a:t>
            </a:r>
            <a:r>
              <a:rPr lang="ru-RU" sz="1000" dirty="0" err="1" smtClean="0">
                <a:solidFill>
                  <a:srgbClr val="002060"/>
                </a:solidFill>
              </a:rPr>
              <a:t>Акционерлік</a:t>
            </a:r>
            <a:r>
              <a:rPr lang="ru-RU" sz="1000" dirty="0" smtClean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қоғамдар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туралы</a:t>
            </a:r>
            <a:r>
              <a:rPr lang="ru-RU" sz="1000" dirty="0" smtClean="0">
                <a:solidFill>
                  <a:srgbClr val="002060"/>
                </a:solidFill>
              </a:rPr>
              <a:t>» ҚР </a:t>
            </a:r>
            <a:r>
              <a:rPr lang="ru-RU" sz="1000" dirty="0" err="1">
                <a:solidFill>
                  <a:srgbClr val="002060"/>
                </a:solidFill>
              </a:rPr>
              <a:t>Заңдарына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сәйкес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келтірілген</a:t>
            </a:r>
            <a:r>
              <a:rPr lang="ru-RU" sz="1000" dirty="0">
                <a:solidFill>
                  <a:srgbClr val="002060"/>
                </a:solidFill>
              </a:rPr>
              <a:t>, </a:t>
            </a:r>
          </a:p>
          <a:p>
            <a:r>
              <a:rPr lang="ru-RU" sz="1000" dirty="0" err="1">
                <a:solidFill>
                  <a:srgbClr val="002060"/>
                </a:solidFill>
              </a:rPr>
              <a:t>Корпоративтік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басқару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кодексіне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сәйкес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келтірілген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000" dirty="0">
                <a:solidFill>
                  <a:srgbClr val="002060"/>
                </a:solidFill>
              </a:rPr>
              <a:t>Даму </a:t>
            </a:r>
            <a:r>
              <a:rPr lang="ru-RU" sz="1000" dirty="0" err="1">
                <a:solidFill>
                  <a:srgbClr val="002060"/>
                </a:solidFill>
              </a:rPr>
              <a:t>стратегиясы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smtClean="0">
                <a:solidFill>
                  <a:srgbClr val="002060"/>
                </a:solidFill>
              </a:rPr>
              <a:t>Даму </a:t>
            </a:r>
            <a:r>
              <a:rPr lang="ru-RU" sz="1000" dirty="0" err="1">
                <a:solidFill>
                  <a:srgbClr val="002060"/>
                </a:solidFill>
              </a:rPr>
              <a:t>жоспарына</a:t>
            </a:r>
            <a:r>
              <a:rPr lang="ru-RU" sz="1000" dirty="0">
                <a:solidFill>
                  <a:srgbClr val="002060"/>
                </a:solidFill>
              </a:rPr>
              <a:t> (</a:t>
            </a:r>
            <a:r>
              <a:rPr lang="ru-RU" sz="1000" dirty="0" err="1" smtClean="0">
                <a:solidFill>
                  <a:srgbClr val="002060"/>
                </a:solidFill>
              </a:rPr>
              <a:t>стратегияға</a:t>
            </a:r>
            <a:r>
              <a:rPr lang="ru-RU" sz="1000" dirty="0" smtClean="0">
                <a:solidFill>
                  <a:srgbClr val="002060"/>
                </a:solidFill>
              </a:rPr>
              <a:t>) </a:t>
            </a:r>
            <a:r>
              <a:rPr lang="ru-RU" sz="1000" dirty="0" err="1" smtClean="0">
                <a:solidFill>
                  <a:srgbClr val="002060"/>
                </a:solidFill>
              </a:rPr>
              <a:t>айналды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000" dirty="0">
                <a:solidFill>
                  <a:srgbClr val="002060"/>
                </a:solidFill>
              </a:rPr>
              <a:t>Даму </a:t>
            </a:r>
            <a:r>
              <a:rPr lang="ru-RU" sz="1000" dirty="0" err="1">
                <a:solidFill>
                  <a:srgbClr val="002060"/>
                </a:solidFill>
              </a:rPr>
              <a:t>жоспары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Іс-шаралар</a:t>
            </a:r>
            <a:r>
              <a:rPr lang="ru-RU" sz="1000" dirty="0" smtClean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жоспарына</a:t>
            </a:r>
            <a:r>
              <a:rPr lang="ru-RU" sz="1000" dirty="0">
                <a:solidFill>
                  <a:srgbClr val="002060"/>
                </a:solidFill>
              </a:rPr>
              <a:t> (Бизнес-</a:t>
            </a:r>
            <a:r>
              <a:rPr lang="ru-RU" sz="1000" dirty="0" err="1">
                <a:solidFill>
                  <a:srgbClr val="002060"/>
                </a:solidFill>
              </a:rPr>
              <a:t>жоспар</a:t>
            </a:r>
            <a:r>
              <a:rPr lang="ru-RU" sz="1000" dirty="0" smtClean="0">
                <a:solidFill>
                  <a:srgbClr val="002060"/>
                </a:solidFill>
              </a:rPr>
              <a:t>) </a:t>
            </a:r>
            <a:r>
              <a:rPr lang="ru-RU" sz="1000" dirty="0" err="1" smtClean="0">
                <a:solidFill>
                  <a:srgbClr val="002060"/>
                </a:solidFill>
              </a:rPr>
              <a:t>айналдырылды</a:t>
            </a:r>
            <a:endParaRPr lang="ru-RU" sz="1000" dirty="0">
              <a:solidFill>
                <a:srgbClr val="002060"/>
              </a:solidFill>
            </a:endParaRPr>
          </a:p>
          <a:p>
            <a:r>
              <a:rPr lang="ru-RU" sz="1000" dirty="0" err="1">
                <a:solidFill>
                  <a:srgbClr val="002060"/>
                </a:solidFill>
              </a:rPr>
              <a:t>Акционердің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болжалды</a:t>
            </a:r>
            <a:r>
              <a:rPr lang="ru-RU" sz="1000" dirty="0" smtClean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хаттары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алынып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тасталды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000" dirty="0" err="1">
                <a:solidFill>
                  <a:srgbClr val="002060"/>
                </a:solidFill>
              </a:rPr>
              <a:t>Органдардың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құзыреті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оңтайландырылды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000" dirty="0">
                <a:solidFill>
                  <a:srgbClr val="002060"/>
                </a:solidFill>
              </a:rPr>
              <a:t>ДК-</a:t>
            </a:r>
            <a:r>
              <a:rPr lang="ru-RU" sz="1000" dirty="0" err="1">
                <a:solidFill>
                  <a:srgbClr val="002060"/>
                </a:solidFill>
              </a:rPr>
              <a:t>ге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есеп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беретін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қызметкерлерге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тәртіптік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жаза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қолдану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 smtClean="0">
                <a:solidFill>
                  <a:srgbClr val="002060"/>
                </a:solidFill>
              </a:rPr>
              <a:t>қарастырылған</a:t>
            </a:r>
            <a:endParaRPr lang="ru-RU" sz="1000" dirty="0" smtClean="0">
              <a:solidFill>
                <a:srgbClr val="002060"/>
              </a:solidFill>
            </a:endParaRPr>
          </a:p>
          <a:p>
            <a:r>
              <a:rPr lang="ru-RU" sz="1000" dirty="0" err="1">
                <a:solidFill>
                  <a:srgbClr val="002060"/>
                </a:solidFill>
              </a:rPr>
              <a:t>Тұжырымдамалар</a:t>
            </a:r>
            <a:r>
              <a:rPr lang="ru-RU" sz="1000" dirty="0">
                <a:solidFill>
                  <a:srgbClr val="002060"/>
                </a:solidFill>
              </a:rPr>
              <a:t> </a:t>
            </a:r>
            <a:r>
              <a:rPr lang="ru-RU" sz="1000" dirty="0" err="1">
                <a:solidFill>
                  <a:srgbClr val="002060"/>
                </a:solidFill>
              </a:rPr>
              <a:t>нақтыланды</a:t>
            </a:r>
            <a:endParaRPr lang="ru-RU" sz="1000" dirty="0">
              <a:solidFill>
                <a:srgbClr val="002060"/>
              </a:solidFill>
            </a:endParaRPr>
          </a:p>
        </p:txBody>
      </p:sp>
      <p:sp>
        <p:nvSpPr>
          <p:cNvPr id="58" name="object 136"/>
          <p:cNvSpPr txBox="1"/>
          <p:nvPr/>
        </p:nvSpPr>
        <p:spPr>
          <a:xfrm>
            <a:off x="2555776" y="3265244"/>
            <a:ext cx="1116855" cy="175933"/>
          </a:xfrm>
          <a:prstGeom prst="rect">
            <a:avLst/>
          </a:prstGeom>
        </p:spPr>
        <p:txBody>
          <a:bodyPr vert="horz" wrap="square" lIns="0" tIns="7798" rIns="0" bIns="0" rtlCol="0">
            <a:spAutoFit/>
          </a:bodyPr>
          <a:lstStyle/>
          <a:p>
            <a:pPr marL="5776">
              <a:spcBef>
                <a:spcPts val="61"/>
              </a:spcBef>
            </a:pPr>
            <a:r>
              <a:rPr lang="kk-KZ" sz="1092" u="sng" dirty="0" smtClean="0">
                <a:solidFill>
                  <a:srgbClr val="0066C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МӘТІН БОЙЫНША</a:t>
            </a:r>
            <a:endParaRPr sz="1092" u="sng" dirty="0">
              <a:solidFill>
                <a:srgbClr val="0066C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248571" y="1546216"/>
            <a:ext cx="5675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2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134217" y="2283718"/>
            <a:ext cx="8786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x-es-XL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1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7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135191" y="2995087"/>
            <a:ext cx="8242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x-es-XL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1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8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251520" y="3787175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27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2964099" y="762839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28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3000030" y="1626935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32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3072038" y="2643758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33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5892190" y="1490261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36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A86F19D7-6FFF-0191-731C-586DCAD0B52D}"/>
              </a:ext>
            </a:extLst>
          </p:cNvPr>
          <p:cNvSpPr txBox="1"/>
          <p:nvPr/>
        </p:nvSpPr>
        <p:spPr>
          <a:xfrm>
            <a:off x="5958430" y="2468306"/>
            <a:ext cx="8518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ст.</a:t>
            </a:r>
            <a:r>
              <a:rPr lang="ru-RU" sz="3200" dirty="0">
                <a:solidFill>
                  <a:srgbClr val="0066CC">
                    <a:lumMod val="50000"/>
                  </a:srgbClr>
                </a:solidFill>
                <a:cs typeface="Trebuchet MS"/>
              </a:rPr>
              <a:t>38</a:t>
            </a:r>
            <a:endParaRPr lang="x-es-XL" sz="3200" dirty="0">
              <a:solidFill>
                <a:srgbClr val="0066CC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48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6A097422-747B-4A5D-BB9C-07DF3BBD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D28210-BA1F-4F43-8F7B-2E9ED5F34E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57879" y="5003"/>
            <a:ext cx="6870527" cy="488950"/>
          </a:xfrm>
        </p:spPr>
        <p:txBody>
          <a:bodyPr/>
          <a:lstStyle/>
          <a:p>
            <a:pPr indent="449580" algn="ctr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Директорлар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кеңесінің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құзыретіндегі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өзгерістер</a:t>
            </a:r>
            <a:endParaRPr lang="ru-RU" sz="2000" dirty="0" smtClean="0">
              <a:solidFill>
                <a:srgbClr val="0070C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ctr">
              <a:spcBef>
                <a:spcPts val="0"/>
              </a:spcBef>
              <a:spcAft>
                <a:spcPts val="0"/>
              </a:spcAft>
            </a:pPr>
            <a:r>
              <a:rPr lang="ru-RU" i="1" dirty="0" smtClean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(27-бап)</a:t>
            </a:r>
            <a:endParaRPr lang="x-es-XL" i="1" dirty="0">
              <a:solidFill>
                <a:srgbClr val="0070C0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799052F-2B2F-4DC3-9F15-6FBB748462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8" y="783678"/>
            <a:ext cx="8353425" cy="4137283"/>
          </a:xfrm>
        </p:spPr>
        <p:txBody>
          <a:bodyPr/>
          <a:lstStyle/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Директорлар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кеңесінің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жүктемесін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азайту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үшін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Басқарма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құзыретіне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мыналар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берілді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x-es-XL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акцияларына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қатысу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үлестеріне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Қоғам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тікелей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немесе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жанама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иелік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ететін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заңды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тұлғаларда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лауазымды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адамдарды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тағайындауға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қатысты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саясатты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әзірлеу</a:t>
            </a:r>
            <a:r>
              <a:rPr lang="x-es-XL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ru-RU" u="sng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u="sng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x-es-XL" u="sng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Қоғамның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кадр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саясатын</a:t>
            </a:r>
            <a:r>
              <a:rPr lang="x-es-XL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x-es-XL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Қоғам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қызметкерлеріне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әлеуметтік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қолдау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көрсету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қағидаларын</a:t>
            </a:r>
            <a:r>
              <a:rPr lang="x-es-XL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x-es-XL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err="1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Коммуникациялық</a:t>
            </a:r>
            <a:r>
              <a:rPr lang="ru-RU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бағдарламасын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Технологиялық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даму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және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цифрландыру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бағдарламаларын</a:t>
            </a:r>
            <a:r>
              <a:rPr lang="x-es-XL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ақпараттық-телекоммуникациялық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кешенді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дамыту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бағдарламаларын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ақпараттық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қауіпсіздік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жөніндегі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құжаттарды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x-es-XL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ақпараттық-телекоммуникациялық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кешенді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дамыту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бағдарламаларын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бекіту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ақпараттық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қауіпсіздікті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және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оларды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іске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асыру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жөніндегі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есептерді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қарау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534988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>
                <a:solidFill>
                  <a:srgbClr val="002060"/>
                </a:solidFill>
              </a:rPr>
              <a:t>Өндірістік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қауіпсіздік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және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еңбекті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қоршаған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ортаны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қорғау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жөніндегі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есептерді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қарау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Комитеттің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құзыретіне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берілді</a:t>
            </a:r>
            <a:endParaRPr lang="x-es-XL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kegoc_Logo">
            <a:extLst>
              <a:ext uri="{FF2B5EF4-FFF2-40B4-BE49-F238E27FC236}">
                <a16:creationId xmlns:a16="http://schemas.microsoft.com/office/drawing/2014/main" xmlns="" id="{8145DC9C-EC2E-4E18-957C-A674DA369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5003"/>
            <a:ext cx="611560" cy="3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7702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6A097422-747B-4A5D-BB9C-07DF3BBD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F3B-3443-46EE-81BC-CEC78D7A295F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D28210-BA1F-4F43-8F7B-2E9ED5F34E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75656" y="53780"/>
            <a:ext cx="7344816" cy="789777"/>
          </a:xfrm>
        </p:spPr>
        <p:txBody>
          <a:bodyPr/>
          <a:lstStyle/>
          <a:p>
            <a:pPr indent="449580" algn="ctr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Директорлар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кеңесінің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құзыретіне</a:t>
            </a:r>
            <a:r>
              <a:rPr lang="ru-RU" sz="2000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толықтырулар</a:t>
            </a:r>
            <a:r>
              <a:rPr lang="ru-RU" sz="2000" dirty="0" smtClean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kk-KZ" i="1" dirty="0" smtClean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(27-бап)</a:t>
            </a:r>
            <a:endParaRPr lang="x-es-XL" i="1" dirty="0">
              <a:solidFill>
                <a:srgbClr val="0070C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799052F-2B2F-4DC3-9F15-6FBB748462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529" y="771550"/>
            <a:ext cx="8352928" cy="4456753"/>
          </a:xfrm>
        </p:spPr>
        <p:txBody>
          <a:bodyPr/>
          <a:lstStyle/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ДК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құзыретіне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шешімдерін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Директорлар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кеңесі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қабылдайтын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KEGOC</a:t>
            </a:r>
            <a:r>
              <a:rPr lang="kk-KZ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АҚ 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Акционерлерінің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жалпы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жиналысының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айрықша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құзыретіне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жатпайтын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мәселелердің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жекелеген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тізбесінен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сұрақтар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ауыстырылды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мысалы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ru-RU" sz="1200" b="1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x-es-XL" sz="1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дамудың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қаржылық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бағдарламасын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оны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асыру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жөніндегі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есепті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қарау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Облигация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ұстаушылардың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жалпы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жиналысы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туралы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ережені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қазынашылық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портфелінің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негізгі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параметрлерін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қаржылық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тұрақтылықты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қамтамасыз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ету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жөніндегі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іс-шаралар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жоспарын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қаржылық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тұрақтылық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коэффициенттерінің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нысаналы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шекті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мәндерінің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сақталуы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туралы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есепті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қарау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қарызды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қаржылық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тұрақтылықты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басқару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аймағын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анықтау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акционерлердің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жалпы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жиналысын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өткізу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нысанын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айқындау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Аға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тәуелсіз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директорды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сайлау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өкілеттік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мерзімін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белгілеу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өкілеттігін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мерзімінен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бұрын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тоқтату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есептік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кезеңдегі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жұмыс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қорытындылары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бойынша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қызметті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бағалауды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сыйақы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төлеу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төлемеу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туралы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шешім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қабылдау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Қоғамның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Басқарма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төрағасы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мен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мүшелеріне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сыйақы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төлеу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мөлшері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мен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шарттарын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айқындау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Басқарма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төрағасы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мен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мүшелері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қызметінің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мотивациялық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негізгі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көрсеткіштерінің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орындалуына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мониторинг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жүргізу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олардың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аралық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нәтижелерін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қарау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Басқарма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төрағасы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мен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мүшелеріне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қатысты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тәртіптік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жаза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қолдану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туралы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шешім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қабылдау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шығыстардың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жекелеген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түрлерінің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лимиттерін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және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тиістілік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нормаларын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r>
              <a:rPr lang="x-es-XL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стратегиялық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емес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активтердің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тізбесін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стратегиялық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емес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активтерді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шығарудың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жол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картасын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бекіту</a:t>
            </a:r>
            <a:endParaRPr lang="x-es-XL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x-es-XL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x-es-XL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x-es-XL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kegoc_Logo">
            <a:extLst>
              <a:ext uri="{FF2B5EF4-FFF2-40B4-BE49-F238E27FC236}">
                <a16:creationId xmlns:a16="http://schemas.microsoft.com/office/drawing/2014/main" xmlns="" id="{8145DC9C-EC2E-4E18-957C-A674DA369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2440" y="5003"/>
            <a:ext cx="611560" cy="33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284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7F3B-3443-46EE-81BC-CEC78D7A295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34DE2C3-BAAF-4655-B547-96EECA2BBA54}"/>
              </a:ext>
            </a:extLst>
          </p:cNvPr>
          <p:cNvSpPr/>
          <p:nvPr/>
        </p:nvSpPr>
        <p:spPr>
          <a:xfrm>
            <a:off x="287453" y="173499"/>
            <a:ext cx="8940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err="1">
                <a:solidFill>
                  <a:srgbClr val="003366"/>
                </a:solidFill>
                <a:highlight>
                  <a:srgbClr val="FFFF00"/>
                </a:highlight>
                <a:cs typeface="Arial" panose="020B0604020202020204" pitchFamily="34" charset="0"/>
              </a:rPr>
              <a:t>Директорлар</a:t>
            </a:r>
            <a:r>
              <a:rPr lang="ru-RU" sz="3200" b="1" dirty="0">
                <a:solidFill>
                  <a:srgbClr val="003366"/>
                </a:solidFill>
                <a:highlight>
                  <a:srgbClr val="FFFF00"/>
                </a:highlight>
                <a:cs typeface="Arial" panose="020B0604020202020204" pitchFamily="34" charset="0"/>
              </a:rPr>
              <a:t> </a:t>
            </a:r>
            <a:r>
              <a:rPr lang="ru-RU" sz="3200" b="1" dirty="0" err="1">
                <a:solidFill>
                  <a:srgbClr val="003366"/>
                </a:solidFill>
                <a:highlight>
                  <a:srgbClr val="FFFF00"/>
                </a:highlight>
                <a:cs typeface="Arial" panose="020B0604020202020204" pitchFamily="34" charset="0"/>
              </a:rPr>
              <a:t>кеңесі</a:t>
            </a:r>
            <a:r>
              <a:rPr lang="ru-RU" sz="3200" b="1" dirty="0">
                <a:solidFill>
                  <a:srgbClr val="003366"/>
                </a:solidFill>
                <a:highlight>
                  <a:srgbClr val="FFFF00"/>
                </a:highlight>
                <a:cs typeface="Arial" panose="020B0604020202020204" pitchFamily="34" charset="0"/>
              </a:rPr>
              <a:t> ШЕШІМ ҚАБЫЛДАДЫ</a:t>
            </a:r>
            <a:r>
              <a:rPr lang="ru-RU" sz="3200" b="1" dirty="0" smtClean="0">
                <a:solidFill>
                  <a:srgbClr val="003366"/>
                </a:solidFill>
                <a:cs typeface="Arial" panose="020B0604020202020204" pitchFamily="34" charset="0"/>
              </a:rPr>
              <a:t>:</a:t>
            </a:r>
            <a:endParaRPr lang="ru-RU" sz="3200" b="1" dirty="0">
              <a:solidFill>
                <a:srgbClr val="003366"/>
              </a:solidFill>
              <a:cs typeface="Arial" panose="020B0604020202020204" pitchFamily="34" charset="0"/>
            </a:endParaRPr>
          </a:p>
        </p:txBody>
      </p:sp>
      <p:pic>
        <p:nvPicPr>
          <p:cNvPr id="5" name="Picture 4" descr="kegoc_Logo">
            <a:extLst>
              <a:ext uri="{FF2B5EF4-FFF2-40B4-BE49-F238E27FC236}">
                <a16:creationId xmlns:a16="http://schemas.microsoft.com/office/drawing/2014/main" xmlns="" id="{E5EFFF2C-E6A0-439B-A498-6680574AF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8021"/>
            <a:ext cx="683568" cy="33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13159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kk-KZ" sz="1600" dirty="0" smtClean="0"/>
              <a:t>«</a:t>
            </a:r>
            <a:r>
              <a:rPr lang="en-US" sz="1600" dirty="0" smtClean="0"/>
              <a:t>KEGOC</a:t>
            </a:r>
            <a:r>
              <a:rPr lang="kk-KZ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/>
              <a:t>АҚ </a:t>
            </a:r>
            <a:r>
              <a:rPr lang="ru-RU" sz="1600" dirty="0" err="1"/>
              <a:t>Жарғысы</a:t>
            </a:r>
            <a:r>
              <a:rPr lang="ru-RU" sz="1600" dirty="0"/>
              <a:t> осы </a:t>
            </a:r>
            <a:r>
              <a:rPr lang="ru-RU" sz="1600" dirty="0" err="1"/>
              <a:t>шешімнің</a:t>
            </a:r>
            <a:r>
              <a:rPr lang="ru-RU" sz="1600" dirty="0"/>
              <a:t> </a:t>
            </a:r>
            <a:r>
              <a:rPr lang="ru-RU" sz="1600" dirty="0" err="1"/>
              <a:t>қосымшасына</a:t>
            </a:r>
            <a:r>
              <a:rPr lang="ru-RU" sz="1600" dirty="0"/>
              <a:t> </a:t>
            </a:r>
            <a:r>
              <a:rPr lang="ru-RU" sz="1600" dirty="0" err="1" smtClean="0"/>
              <a:t>сай</a:t>
            </a:r>
            <a:r>
              <a:rPr lang="ru-RU" sz="1600" dirty="0" smtClean="0"/>
              <a:t> </a:t>
            </a:r>
            <a:r>
              <a:rPr lang="ru-RU" sz="1600" dirty="0" err="1"/>
              <a:t>жаңа</a:t>
            </a:r>
            <a:r>
              <a:rPr lang="ru-RU" sz="1600" dirty="0"/>
              <a:t> </a:t>
            </a:r>
            <a:r>
              <a:rPr lang="ru-RU" sz="1600" dirty="0" err="1"/>
              <a:t>редакцияда</a:t>
            </a:r>
            <a:r>
              <a:rPr lang="ru-RU" sz="1600" dirty="0"/>
              <a:t> </a:t>
            </a:r>
            <a:r>
              <a:rPr lang="ru-RU" sz="1600" dirty="0" err="1"/>
              <a:t>бекітілсін</a:t>
            </a:r>
            <a:r>
              <a:rPr lang="x-es-XL" sz="1600" dirty="0" smtClean="0"/>
              <a:t>.</a:t>
            </a:r>
            <a:endParaRPr lang="ru-RU" sz="1600" dirty="0"/>
          </a:p>
          <a:p>
            <a:pPr algn="just"/>
            <a:endParaRPr lang="ru-RU" sz="1600" dirty="0"/>
          </a:p>
          <a:p>
            <a:pPr marL="342900" indent="-342900" algn="just">
              <a:buAutoNum type="arabicPeriod" startAt="2"/>
            </a:pPr>
            <a:r>
              <a:rPr lang="ru-RU" sz="1600" dirty="0" err="1"/>
              <a:t>Акционерлердің</a:t>
            </a:r>
            <a:r>
              <a:rPr lang="ru-RU" sz="1600" dirty="0"/>
              <a:t> </a:t>
            </a:r>
            <a:r>
              <a:rPr lang="ru-RU" sz="1600" dirty="0" err="1"/>
              <a:t>кезектен</a:t>
            </a:r>
            <a:r>
              <a:rPr lang="ru-RU" sz="1600" dirty="0"/>
              <a:t> </a:t>
            </a:r>
            <a:r>
              <a:rPr lang="ru-RU" sz="1600" dirty="0" err="1"/>
              <a:t>тыс</a:t>
            </a:r>
            <a:r>
              <a:rPr lang="ru-RU" sz="1600" dirty="0"/>
              <a:t> </a:t>
            </a:r>
            <a:r>
              <a:rPr lang="ru-RU" sz="1600" dirty="0" err="1"/>
              <a:t>жалпы</a:t>
            </a:r>
            <a:r>
              <a:rPr lang="ru-RU" sz="1600" dirty="0"/>
              <a:t> </a:t>
            </a:r>
            <a:r>
              <a:rPr lang="ru-RU" sz="1600" dirty="0" err="1"/>
              <a:t>жиналысының</a:t>
            </a:r>
            <a:r>
              <a:rPr lang="ru-RU" sz="1600" dirty="0"/>
              <a:t> 2019 </a:t>
            </a:r>
            <a:r>
              <a:rPr lang="ru-RU" sz="1600" dirty="0" err="1"/>
              <a:t>жылғы</a:t>
            </a:r>
            <a:r>
              <a:rPr lang="ru-RU" sz="1600" dirty="0"/>
              <a:t> 25 </a:t>
            </a:r>
            <a:r>
              <a:rPr lang="ru-RU" sz="1600" dirty="0" err="1"/>
              <a:t>қазандағы</a:t>
            </a:r>
            <a:r>
              <a:rPr lang="ru-RU" sz="1600" dirty="0"/>
              <a:t> </a:t>
            </a:r>
            <a:r>
              <a:rPr lang="ru-RU" sz="1600" dirty="0" err="1"/>
              <a:t>шешімімен</a:t>
            </a:r>
            <a:r>
              <a:rPr lang="ru-RU" sz="1600" dirty="0"/>
              <a:t> </a:t>
            </a:r>
            <a:r>
              <a:rPr lang="ru-RU" sz="1600" dirty="0" err="1"/>
              <a:t>бекітілген</a:t>
            </a:r>
            <a:r>
              <a:rPr lang="ru-RU" sz="1600" dirty="0"/>
              <a:t> </a:t>
            </a:r>
            <a:r>
              <a:rPr lang="ru-RU" sz="1600" dirty="0" smtClean="0"/>
              <a:t>«</a:t>
            </a:r>
            <a:r>
              <a:rPr lang="en-US" sz="1600" dirty="0" smtClean="0"/>
              <a:t>KEGOC</a:t>
            </a:r>
            <a:r>
              <a:rPr lang="kk-KZ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/>
              <a:t>АҚ </a:t>
            </a:r>
            <a:r>
              <a:rPr lang="ru-RU" sz="1600" dirty="0" err="1"/>
              <a:t>Жарғысының</a:t>
            </a:r>
            <a:r>
              <a:rPr lang="ru-RU" sz="1600" dirty="0"/>
              <a:t> (№14 </a:t>
            </a:r>
            <a:r>
              <a:rPr lang="ru-RU" sz="1600" dirty="0" err="1"/>
              <a:t>хаттама</a:t>
            </a:r>
            <a:r>
              <a:rPr lang="ru-RU" sz="1600" dirty="0"/>
              <a:t>) </a:t>
            </a:r>
            <a:r>
              <a:rPr lang="ru-RU" sz="1600" dirty="0" err="1"/>
              <a:t>уәкілетті</a:t>
            </a:r>
            <a:r>
              <a:rPr lang="ru-RU" sz="1600" dirty="0"/>
              <a:t> </a:t>
            </a:r>
            <a:r>
              <a:rPr lang="ru-RU" sz="1600" dirty="0" err="1"/>
              <a:t>органда</a:t>
            </a:r>
            <a:r>
              <a:rPr lang="ru-RU" sz="1600" dirty="0"/>
              <a:t> </a:t>
            </a:r>
            <a:r>
              <a:rPr lang="ru-RU" sz="1600" dirty="0" err="1"/>
              <a:t>жаңа</a:t>
            </a:r>
            <a:r>
              <a:rPr lang="ru-RU" sz="1600" dirty="0"/>
              <a:t> </a:t>
            </a:r>
            <a:r>
              <a:rPr lang="ru-RU" sz="1600" dirty="0" err="1"/>
              <a:t>редакцияда</a:t>
            </a:r>
            <a:r>
              <a:rPr lang="ru-RU" sz="1600" dirty="0"/>
              <a:t> </a:t>
            </a:r>
            <a:r>
              <a:rPr lang="ru-RU" sz="1600" dirty="0" smtClean="0"/>
              <a:t>«</a:t>
            </a:r>
            <a:r>
              <a:rPr lang="en-US" sz="1600" dirty="0" smtClean="0"/>
              <a:t>KEGOC</a:t>
            </a:r>
            <a:r>
              <a:rPr lang="kk-KZ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/>
              <a:t>АҚ </a:t>
            </a:r>
            <a:r>
              <a:rPr lang="ru-RU" sz="1600" dirty="0" err="1"/>
              <a:t>Жарғысын</a:t>
            </a:r>
            <a:r>
              <a:rPr lang="ru-RU" sz="1600" dirty="0"/>
              <a:t> </a:t>
            </a:r>
            <a:r>
              <a:rPr lang="ru-RU" sz="1600" dirty="0" err="1"/>
              <a:t>мемлекеттік</a:t>
            </a:r>
            <a:r>
              <a:rPr lang="ru-RU" sz="1600" dirty="0"/>
              <a:t> </a:t>
            </a:r>
            <a:r>
              <a:rPr lang="ru-RU" sz="1600" dirty="0" err="1"/>
              <a:t>тіркеген</a:t>
            </a:r>
            <a:r>
              <a:rPr lang="ru-RU" sz="1600" dirty="0"/>
              <a:t> </a:t>
            </a:r>
            <a:r>
              <a:rPr lang="ru-RU" sz="1600" dirty="0" err="1"/>
              <a:t>күннен</a:t>
            </a:r>
            <a:r>
              <a:rPr lang="ru-RU" sz="1600" dirty="0"/>
              <a:t> </a:t>
            </a:r>
            <a:r>
              <a:rPr lang="ru-RU" sz="1600" dirty="0" err="1"/>
              <a:t>бастап</a:t>
            </a:r>
            <a:r>
              <a:rPr lang="ru-RU" sz="1600" dirty="0"/>
              <a:t> </a:t>
            </a:r>
            <a:r>
              <a:rPr lang="ru-RU" sz="1600" dirty="0" err="1"/>
              <a:t>күші</a:t>
            </a:r>
            <a:r>
              <a:rPr lang="ru-RU" sz="1600" dirty="0"/>
              <a:t> </a:t>
            </a:r>
            <a:r>
              <a:rPr lang="ru-RU" sz="1600" dirty="0" err="1"/>
              <a:t>жойылды</a:t>
            </a:r>
            <a:r>
              <a:rPr lang="ru-RU" sz="1600" dirty="0"/>
              <a:t> </a:t>
            </a:r>
            <a:r>
              <a:rPr lang="ru-RU" sz="1600" dirty="0" err="1"/>
              <a:t>деп</a:t>
            </a:r>
            <a:r>
              <a:rPr lang="ru-RU" sz="1600" dirty="0"/>
              <a:t> </a:t>
            </a:r>
            <a:r>
              <a:rPr lang="ru-RU" sz="1600" dirty="0" err="1"/>
              <a:t>танылсын</a:t>
            </a:r>
            <a:r>
              <a:rPr lang="ru-RU" sz="1600" dirty="0"/>
              <a:t>.</a:t>
            </a:r>
          </a:p>
          <a:p>
            <a:pPr algn="just"/>
            <a:endParaRPr lang="ru-RU" sz="1600" dirty="0"/>
          </a:p>
          <a:p>
            <a:pPr marL="358775" indent="-358775" algn="just"/>
            <a:r>
              <a:rPr lang="ru-RU" sz="1600" dirty="0"/>
              <a:t>3. </a:t>
            </a:r>
            <a:r>
              <a:rPr lang="ru-RU" sz="1600" dirty="0" smtClean="0"/>
              <a:t>«</a:t>
            </a:r>
            <a:r>
              <a:rPr lang="en-US" sz="1600" dirty="0" smtClean="0"/>
              <a:t>KEGOC</a:t>
            </a:r>
            <a:r>
              <a:rPr lang="kk-KZ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/>
              <a:t>АҚ </a:t>
            </a:r>
            <a:r>
              <a:rPr lang="ru-RU" sz="1600" dirty="0" err="1"/>
              <a:t>Басқарма</a:t>
            </a:r>
            <a:r>
              <a:rPr lang="ru-RU" sz="1600" dirty="0"/>
              <a:t> </a:t>
            </a:r>
            <a:r>
              <a:rPr lang="ru-RU" sz="1600" dirty="0" err="1"/>
              <a:t>төрағасы</a:t>
            </a:r>
            <a:r>
              <a:rPr lang="ru-RU" sz="1600" dirty="0"/>
              <a:t> (К. Т. </a:t>
            </a:r>
            <a:r>
              <a:rPr lang="ru-RU" sz="1600" dirty="0" err="1"/>
              <a:t>Молдабаев</a:t>
            </a:r>
            <a:r>
              <a:rPr lang="ru-RU" sz="1600" dirty="0"/>
              <a:t>) </a:t>
            </a:r>
            <a:r>
              <a:rPr lang="ru-RU" sz="1600" dirty="0" err="1"/>
              <a:t>жаңа</a:t>
            </a:r>
            <a:r>
              <a:rPr lang="ru-RU" sz="1600" dirty="0"/>
              <a:t> </a:t>
            </a:r>
            <a:r>
              <a:rPr lang="ru-RU" sz="1600" dirty="0" err="1" smtClean="0"/>
              <a:t>редакциядағы</a:t>
            </a:r>
            <a:r>
              <a:rPr lang="ru-RU" sz="1600" dirty="0" smtClean="0"/>
              <a:t> «</a:t>
            </a:r>
            <a:r>
              <a:rPr lang="en-US" sz="1600" dirty="0" smtClean="0"/>
              <a:t>KEGOC</a:t>
            </a:r>
            <a:r>
              <a:rPr lang="kk-KZ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/>
              <a:t>АҚ </a:t>
            </a:r>
            <a:r>
              <a:rPr lang="ru-RU" sz="1600" dirty="0" err="1"/>
              <a:t>Жарғысына</a:t>
            </a:r>
            <a:r>
              <a:rPr lang="ru-RU" sz="1600" dirty="0"/>
              <a:t> </a:t>
            </a:r>
            <a:r>
              <a:rPr lang="ru-RU" sz="1600" dirty="0" err="1" smtClean="0"/>
              <a:t>қол</a:t>
            </a:r>
            <a:r>
              <a:rPr lang="ru-RU" sz="1600" dirty="0" smtClean="0"/>
              <a:t> </a:t>
            </a:r>
            <a:r>
              <a:rPr lang="ru-RU" sz="1600" dirty="0" err="1"/>
              <a:t>қойсын</a:t>
            </a:r>
            <a:r>
              <a:rPr lang="ru-RU" sz="1600" dirty="0"/>
              <a:t> </a:t>
            </a:r>
            <a:r>
              <a:rPr lang="ru-RU" sz="1600" dirty="0" err="1"/>
              <a:t>және</a:t>
            </a:r>
            <a:r>
              <a:rPr lang="ru-RU" sz="1600" dirty="0"/>
              <a:t> осы </a:t>
            </a:r>
            <a:r>
              <a:rPr lang="ru-RU" sz="1600" dirty="0" err="1"/>
              <a:t>шешімнен</a:t>
            </a:r>
            <a:r>
              <a:rPr lang="ru-RU" sz="1600" dirty="0"/>
              <a:t> </a:t>
            </a:r>
            <a:r>
              <a:rPr lang="ru-RU" sz="1600" dirty="0" err="1"/>
              <a:t>туындайтын</a:t>
            </a:r>
            <a:r>
              <a:rPr lang="ru-RU" sz="1600" dirty="0"/>
              <a:t> </a:t>
            </a:r>
            <a:r>
              <a:rPr lang="ru-RU" sz="1600" dirty="0" err="1"/>
              <a:t>тиісті</a:t>
            </a:r>
            <a:r>
              <a:rPr lang="ru-RU" sz="1600" dirty="0"/>
              <a:t> </a:t>
            </a:r>
            <a:r>
              <a:rPr lang="ru-RU" sz="1600" dirty="0" err="1"/>
              <a:t>шараларды</a:t>
            </a:r>
            <a:r>
              <a:rPr lang="ru-RU" sz="1600" dirty="0"/>
              <a:t> </a:t>
            </a:r>
            <a:r>
              <a:rPr lang="ru-RU" sz="1600" dirty="0" err="1"/>
              <a:t>қабылдасын</a:t>
            </a:r>
            <a:r>
              <a:rPr lang="x-es-XL" sz="1600" dirty="0" smtClean="0"/>
              <a:t>.</a:t>
            </a:r>
            <a:endParaRPr lang="ru-RU" sz="1600" dirty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080669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SK Transformation">
      <a:dk1>
        <a:sysClr val="windowText" lastClr="000000"/>
      </a:dk1>
      <a:lt1>
        <a:sysClr val="window" lastClr="FFFFFF"/>
      </a:lt1>
      <a:dk2>
        <a:srgbClr val="082C50"/>
      </a:dk2>
      <a:lt2>
        <a:srgbClr val="808080"/>
      </a:lt2>
      <a:accent1>
        <a:srgbClr val="E2E2E2"/>
      </a:accent1>
      <a:accent2>
        <a:srgbClr val="CCE3F2"/>
      </a:accent2>
      <a:accent3>
        <a:srgbClr val="DC8700"/>
      </a:accent3>
      <a:accent4>
        <a:srgbClr val="E94244"/>
      </a:accent4>
      <a:accent5>
        <a:srgbClr val="FFDA07"/>
      </a:accent5>
      <a:accent6>
        <a:srgbClr val="049536"/>
      </a:accent6>
      <a:hlink>
        <a:srgbClr val="006CBA"/>
      </a:hlink>
      <a:folHlink>
        <a:srgbClr val="349AD3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alerio template">
  <a:themeElements>
    <a:clrScheme name="samruk">
      <a:dk1>
        <a:sysClr val="windowText" lastClr="000000"/>
      </a:dk1>
      <a:lt1>
        <a:sysClr val="window" lastClr="FFFFFF"/>
      </a:lt1>
      <a:dk2>
        <a:srgbClr val="082C50"/>
      </a:dk2>
      <a:lt2>
        <a:srgbClr val="E2DFCC"/>
      </a:lt2>
      <a:accent1>
        <a:srgbClr val="0099FF"/>
      </a:accent1>
      <a:accent2>
        <a:srgbClr val="0066CC"/>
      </a:accent2>
      <a:accent3>
        <a:srgbClr val="6699FF"/>
      </a:accent3>
      <a:accent4>
        <a:srgbClr val="3366FF"/>
      </a:accent4>
      <a:accent5>
        <a:srgbClr val="0099FF"/>
      </a:accent5>
      <a:accent6>
        <a:srgbClr val="50A9FA"/>
      </a:accent6>
      <a:hlink>
        <a:srgbClr val="B1A27F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ank">
  <a:themeElements>
    <a:clrScheme name="SK Transformation">
      <a:dk1>
        <a:sysClr val="windowText" lastClr="000000"/>
      </a:dk1>
      <a:lt1>
        <a:sysClr val="window" lastClr="FFFFFF"/>
      </a:lt1>
      <a:dk2>
        <a:srgbClr val="082C50"/>
      </a:dk2>
      <a:lt2>
        <a:srgbClr val="808080"/>
      </a:lt2>
      <a:accent1>
        <a:srgbClr val="E2E2E2"/>
      </a:accent1>
      <a:accent2>
        <a:srgbClr val="CCE3F2"/>
      </a:accent2>
      <a:accent3>
        <a:srgbClr val="DC8700"/>
      </a:accent3>
      <a:accent4>
        <a:srgbClr val="E94244"/>
      </a:accent4>
      <a:accent5>
        <a:srgbClr val="FFDA07"/>
      </a:accent5>
      <a:accent6>
        <a:srgbClr val="049536"/>
      </a:accent6>
      <a:hlink>
        <a:srgbClr val="006CBA"/>
      </a:hlink>
      <a:folHlink>
        <a:srgbClr val="349AD3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Master">
  <a:themeElements>
    <a:clrScheme name="Samruk-Kazyna">
      <a:dk1>
        <a:sysClr val="windowText" lastClr="000000"/>
      </a:dk1>
      <a:lt1>
        <a:sysClr val="window" lastClr="FFFFFF"/>
      </a:lt1>
      <a:dk2>
        <a:srgbClr val="002673"/>
      </a:dk2>
      <a:lt2>
        <a:srgbClr val="808080"/>
      </a:lt2>
      <a:accent1>
        <a:srgbClr val="E2E2E2"/>
      </a:accent1>
      <a:accent2>
        <a:srgbClr val="CCE3F2"/>
      </a:accent2>
      <a:accent3>
        <a:srgbClr val="DC8700"/>
      </a:accent3>
      <a:accent4>
        <a:srgbClr val="E94244"/>
      </a:accent4>
      <a:accent5>
        <a:srgbClr val="FFDA07"/>
      </a:accent5>
      <a:accent6>
        <a:srgbClr val="049536"/>
      </a:accent6>
      <a:hlink>
        <a:srgbClr val="9E8665"/>
      </a:hlink>
      <a:folHlink>
        <a:srgbClr val="BBAD8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 algn="ctr">
          <a:defRPr sz="1200" dirty="0" smtClean="0">
            <a:solidFill>
              <a:srgbClr val="000000"/>
            </a:solidFill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200" dirty="0" smtClean="0">
            <a:solidFill>
              <a:srgbClr val="000000"/>
            </a:solidFill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1_Master">
  <a:themeElements>
    <a:clrScheme name="Samruk-Kazyna">
      <a:dk1>
        <a:sysClr val="windowText" lastClr="000000"/>
      </a:dk1>
      <a:lt1>
        <a:sysClr val="window" lastClr="FFFFFF"/>
      </a:lt1>
      <a:dk2>
        <a:srgbClr val="002673"/>
      </a:dk2>
      <a:lt2>
        <a:srgbClr val="808080"/>
      </a:lt2>
      <a:accent1>
        <a:srgbClr val="E2E2E2"/>
      </a:accent1>
      <a:accent2>
        <a:srgbClr val="CCE3F2"/>
      </a:accent2>
      <a:accent3>
        <a:srgbClr val="DC8700"/>
      </a:accent3>
      <a:accent4>
        <a:srgbClr val="E94244"/>
      </a:accent4>
      <a:accent5>
        <a:srgbClr val="FFDA07"/>
      </a:accent5>
      <a:accent6>
        <a:srgbClr val="049536"/>
      </a:accent6>
      <a:hlink>
        <a:srgbClr val="9E8665"/>
      </a:hlink>
      <a:folHlink>
        <a:srgbClr val="BBAD8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 algn="ctr">
          <a:defRPr sz="1200" dirty="0" smtClean="0">
            <a:solidFill>
              <a:srgbClr val="000000"/>
            </a:solidFill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200" dirty="0" smtClean="0">
            <a:solidFill>
              <a:srgbClr val="000000"/>
            </a:solidFill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тест">
  <a:themeElements>
    <a:clrScheme name="Другая 5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DBEDF8"/>
      </a:accent1>
      <a:accent2>
        <a:srgbClr val="DBEDF8"/>
      </a:accent2>
      <a:accent3>
        <a:srgbClr val="DBEDF8"/>
      </a:accent3>
      <a:accent4>
        <a:srgbClr val="DAE3FA"/>
      </a:accent4>
      <a:accent5>
        <a:srgbClr val="E7E2F8"/>
      </a:accent5>
      <a:accent6>
        <a:srgbClr val="F6DAE2"/>
      </a:accent6>
      <a:hlink>
        <a:srgbClr val="E2F3CC"/>
      </a:hlink>
      <a:folHlink>
        <a:srgbClr val="E8E8E8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2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200" dirty="0" err="1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тест" id="{3BFDD72F-07A9-4AB4-AAED-6ED44C4426EB}" vid="{C1A94329-E2C8-4805-A94C-32FC0821E0F7}"/>
    </a:ext>
  </a:extLst>
</a:theme>
</file>

<file path=ppt/theme/theme7.xml><?xml version="1.0" encoding="utf-8"?>
<a:theme xmlns:a="http://schemas.openxmlformats.org/drawingml/2006/main" name="5_тест">
  <a:themeElements>
    <a:clrScheme name="Другая 5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DBEDF8"/>
      </a:accent1>
      <a:accent2>
        <a:srgbClr val="DBEDF8"/>
      </a:accent2>
      <a:accent3>
        <a:srgbClr val="DBEDF8"/>
      </a:accent3>
      <a:accent4>
        <a:srgbClr val="DAE3FA"/>
      </a:accent4>
      <a:accent5>
        <a:srgbClr val="E7E2F8"/>
      </a:accent5>
      <a:accent6>
        <a:srgbClr val="F6DAE2"/>
      </a:accent6>
      <a:hlink>
        <a:srgbClr val="E2F3CC"/>
      </a:hlink>
      <a:folHlink>
        <a:srgbClr val="E8E8E8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2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200" dirty="0" err="1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тест" id="{3BFDD72F-07A9-4AB4-AAED-6ED44C4426EB}" vid="{C1A94329-E2C8-4805-A94C-32FC0821E0F7}"/>
    </a:ext>
  </a:extLst>
</a:theme>
</file>

<file path=ppt/theme/theme8.xml><?xml version="1.0" encoding="utf-8"?>
<a:theme xmlns:a="http://schemas.openxmlformats.org/drawingml/2006/main" name="11_Salerio template">
  <a:themeElements>
    <a:clrScheme name="samruk">
      <a:dk1>
        <a:sysClr val="windowText" lastClr="000000"/>
      </a:dk1>
      <a:lt1>
        <a:sysClr val="window" lastClr="FFFFFF"/>
      </a:lt1>
      <a:dk2>
        <a:srgbClr val="082C50"/>
      </a:dk2>
      <a:lt2>
        <a:srgbClr val="E2DFCC"/>
      </a:lt2>
      <a:accent1>
        <a:srgbClr val="0099FF"/>
      </a:accent1>
      <a:accent2>
        <a:srgbClr val="0066CC"/>
      </a:accent2>
      <a:accent3>
        <a:srgbClr val="6699FF"/>
      </a:accent3>
      <a:accent4>
        <a:srgbClr val="3366FF"/>
      </a:accent4>
      <a:accent5>
        <a:srgbClr val="0099FF"/>
      </a:accent5>
      <a:accent6>
        <a:srgbClr val="50A9FA"/>
      </a:accent6>
      <a:hlink>
        <a:srgbClr val="B1A27F"/>
      </a:hlink>
      <a:folHlink>
        <a:srgbClr val="977B2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
</file>

<file path=customXml/item2.xml>
</file>

<file path=customXml/item3.xml>
</file>

<file path=customXml/item4.xml>
</file>

<file path=customXml/item5.xml>
</file>

<file path=customXml/item6.xml>
</file>

<file path=customXml/itemProps1.xml><?xml version="1.0" encoding="utf-8"?>
<ds:datastoreItem xmlns:ds="http://schemas.openxmlformats.org/officeDocument/2006/customXml" ds:itemID="{3F895189-EEE3-4DAC-B9FD-43CD78C1EE01}"/>
</file>

<file path=customXml/itemProps2.xml><?xml version="1.0" encoding="utf-8"?>
<ds:datastoreItem xmlns:ds="http://schemas.openxmlformats.org/officeDocument/2006/customXml" ds:itemID="{E6DF3C7B-2481-4A6E-A2BE-F80AC6D06B5F}"/>
</file>

<file path=customXml/itemProps3.xml><?xml version="1.0" encoding="utf-8"?>
<ds:datastoreItem xmlns:ds="http://schemas.openxmlformats.org/officeDocument/2006/customXml" ds:itemID="{01401EE7-AB6D-4A17-93AA-9E0C75C10A39}"/>
</file>

<file path=customXml/itemProps4.xml><?xml version="1.0" encoding="utf-8"?>
<ds:datastoreItem xmlns:ds="http://schemas.openxmlformats.org/officeDocument/2006/customXml" ds:itemID="{A66DAD08-AEBD-4F70-A29F-D19DD5547405}"/>
</file>

<file path=customXml/itemProps5.xml><?xml version="1.0" encoding="utf-8"?>
<ds:datastoreItem xmlns:ds="http://schemas.openxmlformats.org/officeDocument/2006/customXml" ds:itemID="{FB03D78D-5A7E-4580-B38E-A86F943E4347}"/>
</file>

<file path=customXml/itemProps6.xml><?xml version="1.0" encoding="utf-8"?>
<ds:datastoreItem xmlns:ds="http://schemas.openxmlformats.org/officeDocument/2006/customXml" ds:itemID="{9F3A3611-A841-417B-932B-B6689ACFA88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109325</TotalTime>
  <Words>847</Words>
  <Application>Microsoft Office PowerPoint</Application>
  <PresentationFormat>Экран (16:9)</PresentationFormat>
  <Paragraphs>109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8" baseType="lpstr">
      <vt:lpstr>Arial</vt:lpstr>
      <vt:lpstr>Arial Narrow</vt:lpstr>
      <vt:lpstr>Arvo</vt:lpstr>
      <vt:lpstr>Calibri</vt:lpstr>
      <vt:lpstr>Candara</vt:lpstr>
      <vt:lpstr>Microsoft Sans Serif</vt:lpstr>
      <vt:lpstr>PT Sans</vt:lpstr>
      <vt:lpstr>Roboto Condensed</vt:lpstr>
      <vt:lpstr>Roboto Condensed Light</vt:lpstr>
      <vt:lpstr>Times New Roman</vt:lpstr>
      <vt:lpstr>Trebuchet MS</vt:lpstr>
      <vt:lpstr>Wingdings</vt:lpstr>
      <vt:lpstr>blank</vt:lpstr>
      <vt:lpstr>1_Salerio template</vt:lpstr>
      <vt:lpstr>2_blank</vt:lpstr>
      <vt:lpstr>Master</vt:lpstr>
      <vt:lpstr>1_Master</vt:lpstr>
      <vt:lpstr>тест</vt:lpstr>
      <vt:lpstr>5_тест</vt:lpstr>
      <vt:lpstr>11_Salerio template</vt:lpstr>
      <vt:lpstr>Слайд think-cell</vt:lpstr>
      <vt:lpstr>Презентация PowerPoint</vt:lpstr>
      <vt:lpstr>редпосылки. Необходимость актуализации Устава в соответсвии:</vt:lpstr>
      <vt:lpstr>Презентация PowerPoint</vt:lpstr>
      <vt:lpstr>Содержание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Сергали Бакиров</dc:creator>
  <cp:lastModifiedBy>Сайболатова Гульдерайм Назаровна</cp:lastModifiedBy>
  <cp:revision>4973</cp:revision>
  <cp:lastPrinted>2022-10-19T08:05:54Z</cp:lastPrinted>
  <dcterms:created xsi:type="dcterms:W3CDTF">2016-08-25T09:21:31Z</dcterms:created>
  <dcterms:modified xsi:type="dcterms:W3CDTF">2022-11-18T05:28:56Z</dcterms:modified>
</cp:coreProperties>
</file>